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77" r:id="rId6"/>
    <p:sldId id="259" r:id="rId7"/>
    <p:sldId id="267" r:id="rId8"/>
    <p:sldId id="268" r:id="rId9"/>
    <p:sldId id="287" r:id="rId10"/>
    <p:sldId id="269" r:id="rId11"/>
    <p:sldId id="270" r:id="rId12"/>
    <p:sldId id="289" r:id="rId13"/>
    <p:sldId id="288" r:id="rId14"/>
    <p:sldId id="271" r:id="rId15"/>
    <p:sldId id="272" r:id="rId16"/>
    <p:sldId id="286" r:id="rId17"/>
    <p:sldId id="260" r:id="rId18"/>
    <p:sldId id="274" r:id="rId19"/>
    <p:sldId id="275" r:id="rId20"/>
    <p:sldId id="276" r:id="rId21"/>
    <p:sldId id="291" r:id="rId22"/>
    <p:sldId id="278" r:id="rId23"/>
    <p:sldId id="279" r:id="rId24"/>
    <p:sldId id="280" r:id="rId25"/>
    <p:sldId id="290" r:id="rId26"/>
    <p:sldId id="281" r:id="rId27"/>
    <p:sldId id="282" r:id="rId28"/>
    <p:sldId id="283" r:id="rId29"/>
    <p:sldId id="292" r:id="rId30"/>
    <p:sldId id="293" r:id="rId31"/>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94"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2461419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3451453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1336564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1747739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351425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203064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1660377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2014348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308358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879961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5D168B0-34C1-43BD-920F-9670F815F2C7}" type="datetimeFigureOut">
              <a:rPr lang="zh-TW" altLang="en-US" smtClean="0"/>
              <a:t>2015/6/12</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181808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D168B0-34C1-43BD-920F-9670F815F2C7}" type="datetimeFigureOut">
              <a:rPr lang="zh-TW" altLang="en-US" smtClean="0"/>
              <a:t>2015/6/12</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510CD5-2E7B-48C0-88CC-C1D835A655A1}" type="slidenum">
              <a:rPr lang="zh-TW" altLang="en-US" smtClean="0"/>
              <a:t>‹#›</a:t>
            </a:fld>
            <a:endParaRPr lang="zh-TW" altLang="en-US"/>
          </a:p>
        </p:txBody>
      </p:sp>
    </p:spTree>
    <p:extLst>
      <p:ext uri="{BB962C8B-B14F-4D97-AF65-F5344CB8AC3E}">
        <p14:creationId xmlns:p14="http://schemas.microsoft.com/office/powerpoint/2010/main" val="2481173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bl.uk/learning/langlit/booksforcooks/booksforcook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23528" y="1124745"/>
            <a:ext cx="8424936" cy="2475706"/>
          </a:xfrm>
        </p:spPr>
        <p:txBody>
          <a:bodyPr>
            <a:normAutofit/>
          </a:bodyPr>
          <a:lstStyle/>
          <a:p>
            <a:r>
              <a:rPr lang="en-US" altLang="zh-TW" sz="5300" dirty="0" smtClean="0"/>
              <a:t>Ancient </a:t>
            </a:r>
            <a:r>
              <a:rPr lang="en-US" altLang="zh-TW" sz="5300" dirty="0"/>
              <a:t>E</a:t>
            </a:r>
            <a:r>
              <a:rPr lang="en-US" altLang="zh-TW" sz="5300" dirty="0" smtClean="0"/>
              <a:t>nglish </a:t>
            </a:r>
            <a:r>
              <a:rPr lang="en-US" altLang="zh-TW" sz="5300" dirty="0"/>
              <a:t>C</a:t>
            </a:r>
            <a:r>
              <a:rPr lang="en-US" altLang="zh-TW" sz="5300" dirty="0" smtClean="0"/>
              <a:t>ookbooks</a:t>
            </a:r>
            <a:endParaRPr lang="zh-TW" altLang="en-US" sz="5300" dirty="0"/>
          </a:p>
        </p:txBody>
      </p:sp>
      <p:sp>
        <p:nvSpPr>
          <p:cNvPr id="3" name="副標題 2"/>
          <p:cNvSpPr>
            <a:spLocks noGrp="1"/>
          </p:cNvSpPr>
          <p:nvPr>
            <p:ph type="subTitle" idx="1"/>
          </p:nvPr>
        </p:nvSpPr>
        <p:spPr>
          <a:xfrm>
            <a:off x="1043608" y="3212976"/>
            <a:ext cx="7088832" cy="1752600"/>
          </a:xfrm>
        </p:spPr>
        <p:txBody>
          <a:bodyPr>
            <a:normAutofit/>
          </a:bodyPr>
          <a:lstStyle/>
          <a:p>
            <a:r>
              <a:rPr lang="en-US" altLang="zh-TW" dirty="0" smtClean="0"/>
              <a:t>The Language and Culture Change </a:t>
            </a:r>
          </a:p>
        </p:txBody>
      </p:sp>
    </p:spTree>
    <p:extLst>
      <p:ext uri="{BB962C8B-B14F-4D97-AF65-F5344CB8AC3E}">
        <p14:creationId xmlns:p14="http://schemas.microsoft.com/office/powerpoint/2010/main" val="7000253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cap="all" dirty="0"/>
              <a:t>THE BOKE OF </a:t>
            </a:r>
            <a:r>
              <a:rPr lang="en-US" altLang="zh-TW" cap="all" dirty="0" smtClean="0"/>
              <a:t>KOKERY</a:t>
            </a:r>
            <a:endParaRPr lang="zh-TW" altLang="en-US" dirty="0"/>
          </a:p>
        </p:txBody>
      </p:sp>
      <p:sp>
        <p:nvSpPr>
          <p:cNvPr id="3" name="內容版面配置區 2"/>
          <p:cNvSpPr>
            <a:spLocks noGrp="1"/>
          </p:cNvSpPr>
          <p:nvPr>
            <p:ph idx="1"/>
          </p:nvPr>
        </p:nvSpPr>
        <p:spPr/>
        <p:txBody>
          <a:bodyPr/>
          <a:lstStyle/>
          <a:p>
            <a:r>
              <a:rPr lang="en-US" altLang="zh-TW" dirty="0" smtClean="0"/>
              <a:t>1440</a:t>
            </a:r>
          </a:p>
          <a:p>
            <a:r>
              <a:rPr lang="en-US" altLang="zh-TW" dirty="0"/>
              <a:t>designed for experienced </a:t>
            </a:r>
            <a:r>
              <a:rPr lang="en-US" altLang="zh-TW" dirty="0" smtClean="0"/>
              <a:t>cooks</a:t>
            </a:r>
          </a:p>
          <a:p>
            <a:r>
              <a:rPr lang="en-US" altLang="zh-TW" dirty="0"/>
              <a:t> detailed in how to chop, mix, salt etc. making the book very useful to an experienced cook</a:t>
            </a:r>
            <a:endParaRPr lang="zh-TW" altLang="en-US" dirty="0"/>
          </a:p>
        </p:txBody>
      </p:sp>
    </p:spTree>
    <p:extLst>
      <p:ext uri="{BB962C8B-B14F-4D97-AF65-F5344CB8AC3E}">
        <p14:creationId xmlns:p14="http://schemas.microsoft.com/office/powerpoint/2010/main" val="2280445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Style of Writing</a:t>
            </a:r>
            <a:endParaRPr lang="zh-TW" altLang="en-US" dirty="0"/>
          </a:p>
        </p:txBody>
      </p:sp>
      <p:sp>
        <p:nvSpPr>
          <p:cNvPr id="3" name="內容版面配置區 2"/>
          <p:cNvSpPr>
            <a:spLocks noGrp="1"/>
          </p:cNvSpPr>
          <p:nvPr>
            <p:ph idx="1"/>
          </p:nvPr>
        </p:nvSpPr>
        <p:spPr>
          <a:xfrm>
            <a:off x="457200" y="1268760"/>
            <a:ext cx="8229600" cy="5256584"/>
          </a:xfrm>
        </p:spPr>
        <p:txBody>
          <a:bodyPr>
            <a:normAutofit/>
          </a:bodyPr>
          <a:lstStyle/>
          <a:p>
            <a:r>
              <a:rPr lang="en-US" altLang="zh-TW" dirty="0"/>
              <a:t>many words are altered versions of French </a:t>
            </a:r>
            <a:r>
              <a:rPr lang="en-US" altLang="zh-TW" dirty="0" smtClean="0"/>
              <a:t>words</a:t>
            </a:r>
            <a:endParaRPr lang="en-US" altLang="zh-TW" i="1" dirty="0" smtClean="0"/>
          </a:p>
          <a:p>
            <a:pPr marL="0" indent="0">
              <a:buNone/>
            </a:pPr>
            <a:r>
              <a:rPr lang="en-US" altLang="zh-TW" i="1" dirty="0"/>
              <a:t> </a:t>
            </a:r>
            <a:r>
              <a:rPr lang="en-US" altLang="zh-TW" i="1" dirty="0" smtClean="0"/>
              <a:t>   let</a:t>
            </a:r>
            <a:r>
              <a:rPr lang="en-US" altLang="zh-TW" dirty="0"/>
              <a:t> </a:t>
            </a:r>
            <a:r>
              <a:rPr lang="en-US" altLang="zh-TW" dirty="0" smtClean="0"/>
              <a:t>&gt;&gt;&gt;</a:t>
            </a:r>
            <a:r>
              <a:rPr lang="en-US" altLang="zh-TW" dirty="0"/>
              <a:t> </a:t>
            </a:r>
            <a:r>
              <a:rPr lang="en-US" altLang="zh-TW" i="1" dirty="0" err="1"/>
              <a:t>lait</a:t>
            </a:r>
            <a:r>
              <a:rPr lang="en-US" altLang="zh-TW" dirty="0"/>
              <a:t> for </a:t>
            </a:r>
            <a:r>
              <a:rPr lang="en-US" altLang="zh-TW" dirty="0" smtClean="0"/>
              <a:t>milk</a:t>
            </a:r>
          </a:p>
          <a:p>
            <a:pPr marL="0" indent="0">
              <a:buNone/>
            </a:pPr>
            <a:r>
              <a:rPr lang="en-US" altLang="zh-TW" dirty="0"/>
              <a:t> </a:t>
            </a:r>
            <a:r>
              <a:rPr lang="en-US" altLang="zh-TW" dirty="0" smtClean="0"/>
              <a:t>   </a:t>
            </a:r>
            <a:r>
              <a:rPr lang="en-US" altLang="zh-TW" i="1" dirty="0" err="1" smtClean="0"/>
              <a:t>froid</a:t>
            </a:r>
            <a:r>
              <a:rPr lang="en-US" altLang="zh-TW" i="1" dirty="0" smtClean="0"/>
              <a:t>&gt;&gt;&gt;</a:t>
            </a:r>
            <a:r>
              <a:rPr lang="en-US" altLang="zh-TW" dirty="0"/>
              <a:t> </a:t>
            </a:r>
            <a:r>
              <a:rPr lang="en-US" altLang="zh-TW" i="1" dirty="0" err="1"/>
              <a:t>fryit</a:t>
            </a:r>
            <a:r>
              <a:rPr lang="en-US" altLang="zh-TW" dirty="0"/>
              <a:t> for cold</a:t>
            </a:r>
          </a:p>
          <a:p>
            <a:endParaRPr lang="en-US" altLang="zh-TW" dirty="0" smtClean="0"/>
          </a:p>
          <a:p>
            <a:r>
              <a:rPr lang="en-US" altLang="zh-TW" dirty="0" smtClean="0"/>
              <a:t>This </a:t>
            </a:r>
            <a:r>
              <a:rPr lang="en-US" altLang="zh-TW" dirty="0"/>
              <a:t>is likely to be due to the aristocracy using it as a symbol of prestige. At the time French culture and language was very popular among the English aristocracy</a:t>
            </a:r>
            <a:endParaRPr lang="zh-TW" altLang="en-US" dirty="0"/>
          </a:p>
        </p:txBody>
      </p:sp>
    </p:spTree>
    <p:extLst>
      <p:ext uri="{BB962C8B-B14F-4D97-AF65-F5344CB8AC3E}">
        <p14:creationId xmlns:p14="http://schemas.microsoft.com/office/powerpoint/2010/main" val="3103787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endParaRPr lang="zh-TW"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6930901"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910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b="1" dirty="0" smtClean="0"/>
              <a:t>Garbage</a:t>
            </a:r>
            <a:endParaRPr lang="zh-TW" altLang="en-US" dirty="0"/>
          </a:p>
        </p:txBody>
      </p:sp>
      <p:sp>
        <p:nvSpPr>
          <p:cNvPr id="3" name="內容版面配置區 2"/>
          <p:cNvSpPr>
            <a:spLocks noGrp="1"/>
          </p:cNvSpPr>
          <p:nvPr>
            <p:ph idx="1"/>
          </p:nvPr>
        </p:nvSpPr>
        <p:spPr/>
        <p:txBody>
          <a:bodyPr>
            <a:normAutofit/>
          </a:bodyPr>
          <a:lstStyle/>
          <a:p>
            <a:r>
              <a:rPr lang="en-US" altLang="zh-TW" dirty="0" smtClean="0"/>
              <a:t>Take </a:t>
            </a:r>
            <a:r>
              <a:rPr lang="en-US" altLang="zh-TW" dirty="0"/>
              <a:t>faire Garbage </a:t>
            </a:r>
            <a:r>
              <a:rPr lang="en-US" altLang="zh-TW" dirty="0" err="1">
                <a:solidFill>
                  <a:schemeClr val="accent1"/>
                </a:solidFill>
              </a:rPr>
              <a:t>chikenes</a:t>
            </a:r>
            <a:r>
              <a:rPr lang="en-US" altLang="zh-TW" dirty="0"/>
              <a:t> </a:t>
            </a:r>
            <a:r>
              <a:rPr lang="en-US" altLang="zh-TW" dirty="0" err="1"/>
              <a:t>hedes</a:t>
            </a:r>
            <a:r>
              <a:rPr lang="en-US" altLang="zh-TW" dirty="0"/>
              <a:t>, </a:t>
            </a:r>
            <a:r>
              <a:rPr lang="en-US" altLang="zh-TW" dirty="0" err="1"/>
              <a:t>ffete</a:t>
            </a:r>
            <a:r>
              <a:rPr lang="en-US" altLang="zh-TW" dirty="0"/>
              <a:t>, </a:t>
            </a:r>
            <a:r>
              <a:rPr lang="en-US" altLang="zh-TW" dirty="0" err="1"/>
              <a:t>lyvers</a:t>
            </a:r>
            <a:r>
              <a:rPr lang="en-US" altLang="zh-TW" dirty="0"/>
              <a:t>, And </a:t>
            </a:r>
            <a:r>
              <a:rPr lang="en-US" altLang="zh-TW" dirty="0" err="1"/>
              <a:t>gysers</a:t>
            </a:r>
            <a:r>
              <a:rPr lang="en-US" altLang="zh-TW" dirty="0"/>
              <a:t> and </a:t>
            </a:r>
            <a:r>
              <a:rPr lang="en-US" altLang="zh-TW" dirty="0" err="1"/>
              <a:t>wassh</a:t>
            </a:r>
            <a:r>
              <a:rPr lang="en-US" altLang="zh-TW" dirty="0"/>
              <a:t> hem </a:t>
            </a:r>
            <a:r>
              <a:rPr lang="en-US" altLang="zh-TW" dirty="0" err="1"/>
              <a:t>clene</a:t>
            </a:r>
            <a:r>
              <a:rPr lang="en-US" altLang="zh-TW" dirty="0"/>
              <a:t>. caste hem into a faire </a:t>
            </a:r>
            <a:r>
              <a:rPr lang="en-US" altLang="zh-TW" dirty="0" err="1"/>
              <a:t>potte</a:t>
            </a:r>
            <a:r>
              <a:rPr lang="en-US" altLang="zh-TW" dirty="0"/>
              <a:t>. And caste </a:t>
            </a:r>
            <a:r>
              <a:rPr lang="en-US" altLang="zh-TW" dirty="0" err="1"/>
              <a:t>fressh</a:t>
            </a:r>
            <a:r>
              <a:rPr lang="en-US" altLang="zh-TW" dirty="0"/>
              <a:t> broth of </a:t>
            </a:r>
            <a:r>
              <a:rPr lang="en-US" altLang="zh-TW" dirty="0">
                <a:solidFill>
                  <a:schemeClr val="accent1"/>
                </a:solidFill>
              </a:rPr>
              <a:t>Beef</a:t>
            </a:r>
            <a:r>
              <a:rPr lang="en-US" altLang="zh-TW" dirty="0"/>
              <a:t>, </a:t>
            </a:r>
            <a:r>
              <a:rPr lang="en-US" altLang="zh-TW" dirty="0" err="1"/>
              <a:t>pouder</a:t>
            </a:r>
            <a:r>
              <a:rPr lang="en-US" altLang="zh-TW" dirty="0"/>
              <a:t> of Pep, </a:t>
            </a:r>
            <a:r>
              <a:rPr lang="en-US" altLang="zh-TW" dirty="0" err="1"/>
              <a:t>Canell</a:t>
            </a:r>
            <a:r>
              <a:rPr lang="en-US" altLang="zh-TW" dirty="0"/>
              <a:t>, </a:t>
            </a:r>
            <a:r>
              <a:rPr lang="en-US" altLang="zh-TW" dirty="0" err="1"/>
              <a:t>Clowes</a:t>
            </a:r>
            <a:r>
              <a:rPr lang="en-US" altLang="zh-TW" dirty="0"/>
              <a:t>, Maces, </a:t>
            </a:r>
            <a:r>
              <a:rPr lang="en-US" altLang="zh-TW" dirty="0" err="1"/>
              <a:t>Parsely</a:t>
            </a:r>
            <a:r>
              <a:rPr lang="en-US" altLang="zh-TW" dirty="0"/>
              <a:t> and </a:t>
            </a:r>
            <a:r>
              <a:rPr lang="en-US" altLang="zh-TW" dirty="0" err="1"/>
              <a:t>Sauge</a:t>
            </a:r>
            <a:r>
              <a:rPr lang="en-US" altLang="zh-TW" dirty="0"/>
              <a:t> </a:t>
            </a:r>
            <a:r>
              <a:rPr lang="en-US" altLang="zh-TW" dirty="0" err="1"/>
              <a:t>myced</a:t>
            </a:r>
            <a:r>
              <a:rPr lang="en-US" altLang="zh-TW" dirty="0"/>
              <a:t> small. then take </a:t>
            </a:r>
            <a:r>
              <a:rPr lang="en-US" altLang="zh-TW" dirty="0" err="1"/>
              <a:t>brede</a:t>
            </a:r>
            <a:r>
              <a:rPr lang="en-US" altLang="zh-TW" dirty="0"/>
              <a:t> </a:t>
            </a:r>
            <a:r>
              <a:rPr lang="en-US" altLang="zh-TW" dirty="0" err="1"/>
              <a:t>stepe</a:t>
            </a:r>
            <a:r>
              <a:rPr lang="en-US" altLang="zh-TW" dirty="0"/>
              <a:t> hit in the same </a:t>
            </a:r>
            <a:r>
              <a:rPr lang="en-US" altLang="zh-TW" dirty="0" err="1"/>
              <a:t>brothe</a:t>
            </a:r>
            <a:r>
              <a:rPr lang="en-US" altLang="zh-TW" dirty="0"/>
              <a:t>. </a:t>
            </a:r>
            <a:r>
              <a:rPr lang="en-US" altLang="zh-TW" dirty="0" err="1"/>
              <a:t>Drawe</a:t>
            </a:r>
            <a:r>
              <a:rPr lang="en-US" altLang="zh-TW" dirty="0"/>
              <a:t> hit </a:t>
            </a:r>
            <a:r>
              <a:rPr lang="en-US" altLang="zh-TW" dirty="0" err="1"/>
              <a:t>thorgh</a:t>
            </a:r>
            <a:r>
              <a:rPr lang="en-US" altLang="zh-TW" dirty="0"/>
              <a:t> a </a:t>
            </a:r>
            <a:r>
              <a:rPr lang="en-US" altLang="zh-TW" dirty="0" err="1"/>
              <a:t>streynour</a:t>
            </a:r>
            <a:r>
              <a:rPr lang="en-US" altLang="zh-TW" dirty="0"/>
              <a:t> cast thereto And </a:t>
            </a:r>
            <a:r>
              <a:rPr lang="en-US" altLang="zh-TW" dirty="0" err="1"/>
              <a:t>lete</a:t>
            </a:r>
            <a:r>
              <a:rPr lang="en-US" altLang="zh-TW" dirty="0"/>
              <a:t> </a:t>
            </a:r>
            <a:r>
              <a:rPr lang="en-US" altLang="zh-TW" dirty="0" err="1"/>
              <a:t>boyle</a:t>
            </a:r>
            <a:r>
              <a:rPr lang="en-US" altLang="zh-TW" dirty="0"/>
              <a:t> </a:t>
            </a:r>
            <a:r>
              <a:rPr lang="en-US" altLang="zh-TW" dirty="0" err="1"/>
              <a:t>ynowe</a:t>
            </a:r>
            <a:r>
              <a:rPr lang="en-US" altLang="zh-TW" dirty="0"/>
              <a:t>. caste thereto </a:t>
            </a:r>
            <a:r>
              <a:rPr lang="en-US" altLang="zh-TW" dirty="0" err="1"/>
              <a:t>pouder</a:t>
            </a:r>
            <a:r>
              <a:rPr lang="en-US" altLang="zh-TW" dirty="0"/>
              <a:t> ginger, </a:t>
            </a:r>
            <a:r>
              <a:rPr lang="en-US" altLang="zh-TW" dirty="0" err="1"/>
              <a:t>vergeous</a:t>
            </a:r>
            <a:r>
              <a:rPr lang="en-US" altLang="zh-TW" dirty="0"/>
              <a:t>, salt, And a </a:t>
            </a:r>
            <a:r>
              <a:rPr lang="en-US" altLang="zh-TW" dirty="0" err="1"/>
              <a:t>littul</a:t>
            </a:r>
            <a:r>
              <a:rPr lang="en-US" altLang="zh-TW" dirty="0"/>
              <a:t> </a:t>
            </a:r>
            <a:r>
              <a:rPr lang="en-US" altLang="zh-TW" dirty="0" err="1"/>
              <a:t>Saffereon</a:t>
            </a:r>
            <a:r>
              <a:rPr lang="en-US" altLang="zh-TW" dirty="0"/>
              <a:t> And serve hit </a:t>
            </a:r>
            <a:r>
              <a:rPr lang="en-US" altLang="zh-TW" dirty="0" err="1"/>
              <a:t>forthe</a:t>
            </a:r>
            <a:r>
              <a:rPr lang="en-US" altLang="zh-TW" dirty="0"/>
              <a:t>.</a:t>
            </a:r>
          </a:p>
          <a:p>
            <a:endParaRPr lang="zh-TW" altLang="en-US" dirty="0"/>
          </a:p>
        </p:txBody>
      </p:sp>
    </p:spTree>
    <p:extLst>
      <p:ext uri="{BB962C8B-B14F-4D97-AF65-F5344CB8AC3E}">
        <p14:creationId xmlns:p14="http://schemas.microsoft.com/office/powerpoint/2010/main" val="1949046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內容版面配置區 3" descr="Image of Boke of Kokery - Custard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7776864" cy="6724150"/>
          </a:xfrm>
          <a:prstGeom prst="rect">
            <a:avLst/>
          </a:prstGeom>
          <a:noFill/>
          <a:ln>
            <a:noFill/>
          </a:ln>
        </p:spPr>
      </p:pic>
      <p:sp>
        <p:nvSpPr>
          <p:cNvPr id="2" name="標題 1"/>
          <p:cNvSpPr>
            <a:spLocks noGrp="1"/>
          </p:cNvSpPr>
          <p:nvPr>
            <p:ph type="title"/>
          </p:nvPr>
        </p:nvSpPr>
        <p:spPr>
          <a:xfrm>
            <a:off x="-396552" y="5877272"/>
            <a:ext cx="8229600" cy="1143000"/>
          </a:xfrm>
        </p:spPr>
        <p:txBody>
          <a:bodyPr>
            <a:normAutofit/>
          </a:bodyPr>
          <a:lstStyle/>
          <a:p>
            <a:r>
              <a:rPr lang="en-US" altLang="zh-TW" sz="2000" b="1" smtClean="0"/>
              <a:t>A recipe for Custarde taken from the Boke of Kokery, c. 1440</a:t>
            </a:r>
            <a:r>
              <a:rPr lang="zh-TW" altLang="zh-TW" sz="2000" b="1" dirty="0"/>
              <a:t/>
            </a:r>
            <a:br>
              <a:rPr lang="zh-TW" altLang="zh-TW" sz="2000" b="1" dirty="0"/>
            </a:br>
            <a:endParaRPr lang="zh-TW" altLang="en-US" sz="2000" b="1" dirty="0"/>
          </a:p>
        </p:txBody>
      </p:sp>
    </p:spTree>
    <p:extLst>
      <p:ext uri="{BB962C8B-B14F-4D97-AF65-F5344CB8AC3E}">
        <p14:creationId xmlns:p14="http://schemas.microsoft.com/office/powerpoint/2010/main" val="116094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a:solidFill>
                  <a:schemeClr val="accent1"/>
                </a:solidFill>
              </a:rPr>
              <a:t>Custard (French origin) </a:t>
            </a:r>
            <a:r>
              <a:rPr lang="en-US" altLang="zh-TW" dirty="0" err="1"/>
              <a:t>lumbarde</a:t>
            </a:r>
            <a:r>
              <a:rPr lang="en-US" altLang="zh-TW" dirty="0" smtClean="0"/>
              <a:t>.</a:t>
            </a:r>
            <a:endParaRPr lang="zh-TW" altLang="en-US" dirty="0"/>
          </a:p>
        </p:txBody>
      </p:sp>
      <p:sp>
        <p:nvSpPr>
          <p:cNvPr id="3" name="內容版面配置區 2"/>
          <p:cNvSpPr>
            <a:spLocks noGrp="1"/>
          </p:cNvSpPr>
          <p:nvPr>
            <p:ph idx="1"/>
          </p:nvPr>
        </p:nvSpPr>
        <p:spPr>
          <a:xfrm>
            <a:off x="179512" y="1412776"/>
            <a:ext cx="8507288" cy="5445224"/>
          </a:xfrm>
        </p:spPr>
        <p:txBody>
          <a:bodyPr>
            <a:normAutofit fontScale="85000" lnSpcReduction="10000"/>
          </a:bodyPr>
          <a:lstStyle/>
          <a:p>
            <a:r>
              <a:rPr lang="en-US" altLang="zh-TW" dirty="0" smtClean="0"/>
              <a:t>Take </a:t>
            </a:r>
            <a:r>
              <a:rPr lang="en-US" altLang="zh-TW" dirty="0"/>
              <a:t>good </a:t>
            </a:r>
            <a:r>
              <a:rPr lang="en-US" altLang="zh-TW" dirty="0">
                <a:solidFill>
                  <a:schemeClr val="accent1"/>
                </a:solidFill>
              </a:rPr>
              <a:t>crème (cream)(French origin), </a:t>
            </a:r>
            <a:r>
              <a:rPr lang="en-US" altLang="zh-TW" dirty="0"/>
              <a:t>and </a:t>
            </a:r>
            <a:r>
              <a:rPr lang="en-US" altLang="zh-TW" dirty="0" err="1">
                <a:solidFill>
                  <a:schemeClr val="accent1"/>
                </a:solidFill>
              </a:rPr>
              <a:t>leuys</a:t>
            </a:r>
            <a:r>
              <a:rPr lang="en-US" altLang="zh-TW" dirty="0">
                <a:solidFill>
                  <a:schemeClr val="accent1"/>
                </a:solidFill>
              </a:rPr>
              <a:t> (leaves)</a:t>
            </a:r>
            <a:r>
              <a:rPr lang="en-US" altLang="zh-TW" dirty="0"/>
              <a:t> of </a:t>
            </a:r>
            <a:r>
              <a:rPr lang="en-US" altLang="zh-TW" dirty="0" err="1"/>
              <a:t>Percely</a:t>
            </a:r>
            <a:r>
              <a:rPr lang="en-US" altLang="zh-TW" dirty="0"/>
              <a:t>, and </a:t>
            </a:r>
            <a:r>
              <a:rPr lang="en-US" altLang="zh-TW" dirty="0" err="1"/>
              <a:t>yolkes</a:t>
            </a:r>
            <a:r>
              <a:rPr lang="en-US" altLang="zh-TW" dirty="0"/>
              <a:t> and white of </a:t>
            </a:r>
            <a:r>
              <a:rPr lang="en-US" altLang="zh-TW" dirty="0" err="1"/>
              <a:t>egges</a:t>
            </a:r>
            <a:r>
              <a:rPr lang="en-US" altLang="zh-TW" dirty="0"/>
              <a:t>, and </a:t>
            </a:r>
            <a:r>
              <a:rPr lang="en-US" altLang="zh-TW" dirty="0" err="1"/>
              <a:t>breke</a:t>
            </a:r>
            <a:r>
              <a:rPr lang="en-US" altLang="zh-TW" dirty="0"/>
              <a:t> </a:t>
            </a:r>
            <a:r>
              <a:rPr lang="en-US" altLang="zh-TW" dirty="0">
                <a:solidFill>
                  <a:schemeClr val="accent1"/>
                </a:solidFill>
              </a:rPr>
              <a:t>hem (them)</a:t>
            </a:r>
            <a:r>
              <a:rPr lang="en-US" altLang="zh-TW" dirty="0"/>
              <a:t> thereto, and </a:t>
            </a:r>
            <a:r>
              <a:rPr lang="en-US" altLang="zh-TW" dirty="0" err="1">
                <a:solidFill>
                  <a:schemeClr val="accent1"/>
                </a:solidFill>
              </a:rPr>
              <a:t>streyne</a:t>
            </a:r>
            <a:r>
              <a:rPr lang="en-US" altLang="zh-TW" dirty="0">
                <a:solidFill>
                  <a:schemeClr val="accent1"/>
                </a:solidFill>
              </a:rPr>
              <a:t> (strain) </a:t>
            </a:r>
            <a:r>
              <a:rPr lang="en-US" altLang="zh-TW" dirty="0"/>
              <a:t>hem all </a:t>
            </a:r>
            <a:r>
              <a:rPr lang="en-US" altLang="zh-TW" dirty="0" err="1">
                <a:solidFill>
                  <a:schemeClr val="accent1"/>
                </a:solidFill>
              </a:rPr>
              <a:t>þorg</a:t>
            </a:r>
            <a:r>
              <a:rPr lang="en-US" altLang="zh-TW" dirty="0">
                <a:solidFill>
                  <a:schemeClr val="accent1"/>
                </a:solidFill>
              </a:rPr>
              <a:t> (through) </a:t>
            </a:r>
            <a:r>
              <a:rPr lang="en-US" altLang="zh-TW" dirty="0"/>
              <a:t>a </a:t>
            </a:r>
            <a:r>
              <a:rPr lang="en-US" altLang="zh-TW" dirty="0" err="1">
                <a:solidFill>
                  <a:schemeClr val="accent1"/>
                </a:solidFill>
              </a:rPr>
              <a:t>straynour</a:t>
            </a:r>
            <a:r>
              <a:rPr lang="en-US" altLang="zh-TW" dirty="0">
                <a:solidFill>
                  <a:schemeClr val="accent1"/>
                </a:solidFill>
              </a:rPr>
              <a:t> (strainer) </a:t>
            </a:r>
            <a:r>
              <a:rPr lang="en-US" altLang="zh-TW" dirty="0"/>
              <a:t>till </a:t>
            </a:r>
            <a:r>
              <a:rPr lang="en-US" altLang="zh-TW" dirty="0">
                <a:solidFill>
                  <a:schemeClr val="accent1"/>
                </a:solidFill>
              </a:rPr>
              <a:t>hit (it)  </a:t>
            </a:r>
            <a:r>
              <a:rPr lang="en-US" altLang="zh-TW" dirty="0"/>
              <a:t>be so </a:t>
            </a:r>
            <a:r>
              <a:rPr lang="en-US" altLang="zh-TW" dirty="0" err="1"/>
              <a:t>thik</a:t>
            </a:r>
            <a:r>
              <a:rPr lang="en-US" altLang="zh-TW" dirty="0"/>
              <a:t> that it </a:t>
            </a:r>
            <a:r>
              <a:rPr lang="en-US" altLang="zh-TW" dirty="0" err="1"/>
              <a:t>woll</a:t>
            </a:r>
            <a:r>
              <a:rPr lang="en-US" altLang="zh-TW" dirty="0"/>
              <a:t> </a:t>
            </a:r>
            <a:r>
              <a:rPr lang="en-US" altLang="zh-TW" dirty="0" err="1"/>
              <a:t>bere</a:t>
            </a:r>
            <a:r>
              <a:rPr lang="en-US" altLang="zh-TW" dirty="0"/>
              <a:t> him self. And take faire Mary and Dates, </a:t>
            </a:r>
            <a:r>
              <a:rPr lang="en-US" altLang="zh-TW" dirty="0" err="1"/>
              <a:t>cutte</a:t>
            </a:r>
            <a:r>
              <a:rPr lang="en-US" altLang="zh-TW" dirty="0"/>
              <a:t> in </a:t>
            </a:r>
            <a:r>
              <a:rPr lang="en-US" altLang="zh-TW" dirty="0" err="1"/>
              <a:t>ij</a:t>
            </a:r>
            <a:r>
              <a:rPr lang="en-US" altLang="zh-TW" dirty="0"/>
              <a:t>. or </a:t>
            </a:r>
            <a:r>
              <a:rPr lang="en-US" altLang="zh-TW" dirty="0" err="1"/>
              <a:t>iij</a:t>
            </a:r>
            <a:r>
              <a:rPr lang="en-US" altLang="zh-TW" dirty="0"/>
              <a:t>. and prunes, and put hem in faire </a:t>
            </a:r>
            <a:r>
              <a:rPr lang="en-US" altLang="zh-TW" dirty="0" err="1"/>
              <a:t>coffyns</a:t>
            </a:r>
            <a:r>
              <a:rPr lang="en-US" altLang="zh-TW" dirty="0"/>
              <a:t> of </a:t>
            </a:r>
            <a:r>
              <a:rPr lang="en-US" altLang="zh-TW" dirty="0" err="1"/>
              <a:t>paast</a:t>
            </a:r>
            <a:r>
              <a:rPr lang="en-US" altLang="zh-TW" dirty="0"/>
              <a:t>. And then put </a:t>
            </a:r>
            <a:r>
              <a:rPr lang="en-US" altLang="zh-TW" dirty="0" err="1"/>
              <a:t>þe</a:t>
            </a:r>
            <a:r>
              <a:rPr lang="en-US" altLang="zh-TW" dirty="0"/>
              <a:t> </a:t>
            </a:r>
            <a:r>
              <a:rPr lang="en-US" altLang="zh-TW" dirty="0" err="1"/>
              <a:t>coffyn</a:t>
            </a:r>
            <a:r>
              <a:rPr lang="en-US" altLang="zh-TW" dirty="0"/>
              <a:t> in an oven, And </a:t>
            </a:r>
            <a:r>
              <a:rPr lang="en-US" altLang="zh-TW" dirty="0" err="1">
                <a:solidFill>
                  <a:schemeClr val="accent1"/>
                </a:solidFill>
              </a:rPr>
              <a:t>lete</a:t>
            </a:r>
            <a:r>
              <a:rPr lang="en-US" altLang="zh-TW" dirty="0">
                <a:solidFill>
                  <a:schemeClr val="accent1"/>
                </a:solidFill>
              </a:rPr>
              <a:t> (let) </a:t>
            </a:r>
            <a:r>
              <a:rPr lang="en-US" altLang="zh-TW" dirty="0"/>
              <a:t>hem bake till </a:t>
            </a:r>
            <a:r>
              <a:rPr lang="en-US" altLang="zh-TW" dirty="0" err="1"/>
              <a:t>thei</a:t>
            </a:r>
            <a:r>
              <a:rPr lang="en-US" altLang="zh-TW" dirty="0"/>
              <a:t> be hard. And then </a:t>
            </a:r>
            <a:r>
              <a:rPr lang="en-US" altLang="zh-TW" dirty="0" err="1"/>
              <a:t>drawe</a:t>
            </a:r>
            <a:r>
              <a:rPr lang="en-US" altLang="zh-TW" dirty="0"/>
              <a:t> hem </a:t>
            </a:r>
            <a:r>
              <a:rPr lang="en-US" altLang="zh-TW" dirty="0" err="1"/>
              <a:t>oute</a:t>
            </a:r>
            <a:r>
              <a:rPr lang="en-US" altLang="zh-TW" dirty="0"/>
              <a:t> and </a:t>
            </a:r>
            <a:r>
              <a:rPr lang="en-US" altLang="zh-TW" dirty="0" err="1"/>
              <a:t>putte</a:t>
            </a:r>
            <a:r>
              <a:rPr lang="en-US" altLang="zh-TW" dirty="0"/>
              <a:t> the </a:t>
            </a:r>
            <a:r>
              <a:rPr lang="en-US" altLang="zh-TW" dirty="0" err="1"/>
              <a:t>licoure</a:t>
            </a:r>
            <a:r>
              <a:rPr lang="en-US" altLang="zh-TW" dirty="0"/>
              <a:t> into </a:t>
            </a:r>
            <a:r>
              <a:rPr lang="en-US" altLang="zh-TW" dirty="0" err="1"/>
              <a:t>þe</a:t>
            </a:r>
            <a:r>
              <a:rPr lang="en-US" altLang="zh-TW" dirty="0"/>
              <a:t> </a:t>
            </a:r>
            <a:r>
              <a:rPr lang="en-US" altLang="zh-TW" dirty="0" err="1"/>
              <a:t>coffyns</a:t>
            </a:r>
            <a:r>
              <a:rPr lang="en-US" altLang="zh-TW" dirty="0"/>
              <a:t>. And put hem into </a:t>
            </a:r>
            <a:r>
              <a:rPr lang="en-US" altLang="zh-TW" dirty="0" err="1"/>
              <a:t>þe</a:t>
            </a:r>
            <a:r>
              <a:rPr lang="en-US" altLang="zh-TW" dirty="0"/>
              <a:t> oven </a:t>
            </a:r>
            <a:r>
              <a:rPr lang="en-US" altLang="zh-TW" dirty="0" err="1"/>
              <a:t>ayen</a:t>
            </a:r>
            <a:r>
              <a:rPr lang="en-US" altLang="zh-TW" dirty="0"/>
              <a:t>. And </a:t>
            </a:r>
            <a:r>
              <a:rPr lang="en-US" altLang="zh-TW" dirty="0" err="1"/>
              <a:t>lete</a:t>
            </a:r>
            <a:r>
              <a:rPr lang="en-US" altLang="zh-TW" dirty="0"/>
              <a:t> hem bake </a:t>
            </a:r>
            <a:r>
              <a:rPr lang="en-US" altLang="zh-TW" dirty="0" err="1"/>
              <a:t>til</a:t>
            </a:r>
            <a:r>
              <a:rPr lang="en-US" altLang="zh-TW" dirty="0"/>
              <a:t> they </a:t>
            </a:r>
            <a:r>
              <a:rPr lang="en-US" altLang="zh-TW" dirty="0">
                <a:solidFill>
                  <a:schemeClr val="accent1"/>
                </a:solidFill>
              </a:rPr>
              <a:t>be </a:t>
            </a:r>
            <a:r>
              <a:rPr lang="en-US" altLang="zh-TW" dirty="0" err="1">
                <a:solidFill>
                  <a:schemeClr val="accent1"/>
                </a:solidFill>
              </a:rPr>
              <a:t>ynogh</a:t>
            </a:r>
            <a:r>
              <a:rPr lang="en-US" altLang="zh-TW" dirty="0">
                <a:solidFill>
                  <a:schemeClr val="accent1"/>
                </a:solidFill>
              </a:rPr>
              <a:t> (done), </a:t>
            </a:r>
            <a:r>
              <a:rPr lang="en-US" altLang="zh-TW" dirty="0"/>
              <a:t>but cast </a:t>
            </a:r>
            <a:r>
              <a:rPr lang="en-US" altLang="zh-TW" dirty="0" err="1"/>
              <a:t>sugur</a:t>
            </a:r>
            <a:r>
              <a:rPr lang="en-US" altLang="zh-TW" dirty="0"/>
              <a:t> and salt into </a:t>
            </a:r>
            <a:r>
              <a:rPr lang="en-US" altLang="zh-TW" dirty="0" err="1"/>
              <a:t>þi</a:t>
            </a:r>
            <a:r>
              <a:rPr lang="en-US" altLang="zh-TW" dirty="0"/>
              <a:t> </a:t>
            </a:r>
            <a:r>
              <a:rPr lang="en-US" altLang="zh-TW" dirty="0" err="1">
                <a:solidFill>
                  <a:schemeClr val="accent1"/>
                </a:solidFill>
              </a:rPr>
              <a:t>licour</a:t>
            </a:r>
            <a:r>
              <a:rPr lang="en-US" altLang="zh-TW" dirty="0">
                <a:solidFill>
                  <a:schemeClr val="accent1"/>
                </a:solidFill>
              </a:rPr>
              <a:t> (liquid) (French origin)</a:t>
            </a:r>
            <a:r>
              <a:rPr lang="en-US" altLang="zh-TW" dirty="0" err="1"/>
              <a:t>whan</a:t>
            </a:r>
            <a:r>
              <a:rPr lang="en-US" altLang="zh-TW" dirty="0"/>
              <a:t> ye </a:t>
            </a:r>
            <a:r>
              <a:rPr lang="en-US" altLang="zh-TW" dirty="0" err="1"/>
              <a:t>putte</a:t>
            </a:r>
            <a:r>
              <a:rPr lang="en-US" altLang="zh-TW" dirty="0"/>
              <a:t> hit into </a:t>
            </a:r>
            <a:r>
              <a:rPr lang="en-US" altLang="zh-TW" dirty="0" err="1"/>
              <a:t>þe</a:t>
            </a:r>
            <a:r>
              <a:rPr lang="en-US" altLang="zh-TW" dirty="0"/>
              <a:t> </a:t>
            </a:r>
            <a:r>
              <a:rPr lang="en-US" altLang="zh-TW" dirty="0" err="1"/>
              <a:t>coffyns</a:t>
            </a:r>
            <a:r>
              <a:rPr lang="en-US" altLang="zh-TW" dirty="0"/>
              <a:t>. And if hit be in </a:t>
            </a:r>
            <a:r>
              <a:rPr lang="en-US" altLang="zh-TW" dirty="0" err="1"/>
              <a:t>lenton</a:t>
            </a:r>
            <a:r>
              <a:rPr lang="en-US" altLang="zh-TW" dirty="0"/>
              <a:t> (Lent), take </a:t>
            </a:r>
            <a:r>
              <a:rPr lang="en-US" altLang="zh-TW" dirty="0" err="1"/>
              <a:t>creme</a:t>
            </a:r>
            <a:r>
              <a:rPr lang="en-US" altLang="zh-TW" dirty="0"/>
              <a:t> of </a:t>
            </a:r>
            <a:r>
              <a:rPr lang="en-US" altLang="zh-TW" dirty="0" err="1"/>
              <a:t>Almondes</a:t>
            </a:r>
            <a:r>
              <a:rPr lang="en-US" altLang="zh-TW" dirty="0"/>
              <a:t> and </a:t>
            </a:r>
            <a:r>
              <a:rPr lang="en-US" altLang="zh-TW" dirty="0" err="1"/>
              <a:t>leve</a:t>
            </a:r>
            <a:r>
              <a:rPr lang="en-US" altLang="zh-TW" dirty="0"/>
              <a:t> the </a:t>
            </a:r>
            <a:r>
              <a:rPr lang="en-US" altLang="zh-TW" dirty="0" err="1"/>
              <a:t>egges</a:t>
            </a:r>
            <a:r>
              <a:rPr lang="en-US" altLang="zh-TW" dirty="0"/>
              <a:t> And the Mary.</a:t>
            </a:r>
            <a:endParaRPr lang="zh-TW" altLang="zh-TW" dirty="0"/>
          </a:p>
          <a:p>
            <a:endParaRPr lang="zh-TW" altLang="en-US" dirty="0"/>
          </a:p>
        </p:txBody>
      </p:sp>
    </p:spTree>
    <p:extLst>
      <p:ext uri="{BB962C8B-B14F-4D97-AF65-F5344CB8AC3E}">
        <p14:creationId xmlns:p14="http://schemas.microsoft.com/office/powerpoint/2010/main" val="24468660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8229600" cy="1143000"/>
          </a:xfrm>
        </p:spPr>
        <p:txBody>
          <a:bodyPr>
            <a:normAutofit/>
          </a:bodyPr>
          <a:lstStyle/>
          <a:p>
            <a:r>
              <a:rPr lang="en-US" altLang="zh-TW" dirty="0"/>
              <a:t>Chancery </a:t>
            </a:r>
            <a:r>
              <a:rPr lang="en-US" altLang="zh-TW" dirty="0" smtClean="0"/>
              <a:t>Standard</a:t>
            </a:r>
            <a:endParaRPr lang="zh-TW" altLang="en-US" dirty="0"/>
          </a:p>
        </p:txBody>
      </p:sp>
      <p:sp>
        <p:nvSpPr>
          <p:cNvPr id="3" name="內容版面配置區 2"/>
          <p:cNvSpPr>
            <a:spLocks noGrp="1"/>
          </p:cNvSpPr>
          <p:nvPr>
            <p:ph idx="1"/>
          </p:nvPr>
        </p:nvSpPr>
        <p:spPr>
          <a:xfrm>
            <a:off x="179512" y="1202769"/>
            <a:ext cx="8686800" cy="5661248"/>
          </a:xfrm>
        </p:spPr>
        <p:txBody>
          <a:bodyPr>
            <a:normAutofit lnSpcReduction="10000"/>
          </a:bodyPr>
          <a:lstStyle/>
          <a:p>
            <a:r>
              <a:rPr lang="en-US" altLang="zh-TW" dirty="0"/>
              <a:t> </a:t>
            </a:r>
            <a:r>
              <a:rPr lang="en-US" altLang="zh-TW" b="1" dirty="0"/>
              <a:t>considered, well-thought-out new version of English</a:t>
            </a:r>
            <a:r>
              <a:rPr lang="en-US" altLang="zh-TW" dirty="0"/>
              <a:t> </a:t>
            </a:r>
            <a:r>
              <a:rPr lang="en-US" altLang="zh-TW" dirty="0" smtClean="0"/>
              <a:t>(</a:t>
            </a:r>
            <a:r>
              <a:rPr lang="en-US" altLang="zh-TW" dirty="0"/>
              <a:t>developed during the reign of King Henry V (1413-1422)</a:t>
            </a:r>
            <a:r>
              <a:rPr lang="en-US" altLang="zh-TW" dirty="0" smtClean="0"/>
              <a:t>)</a:t>
            </a:r>
          </a:p>
          <a:p>
            <a:pPr marL="514350" indent="-514350">
              <a:buFont typeface="Wingdings" panose="05000000000000000000" pitchFamily="2" charset="2"/>
              <a:buAutoNum type="circleNumWdWhitePlain"/>
            </a:pPr>
            <a:r>
              <a:rPr lang="en-US" altLang="zh-TW" dirty="0" smtClean="0"/>
              <a:t>combined </a:t>
            </a:r>
            <a:r>
              <a:rPr lang="en-US" altLang="zh-TW" dirty="0"/>
              <a:t>elements of northern and southern Middle English to create a standard </a:t>
            </a:r>
            <a:r>
              <a:rPr lang="en-US" altLang="zh-TW" dirty="0" smtClean="0"/>
              <a:t>for </a:t>
            </a:r>
            <a:r>
              <a:rPr lang="en-US" altLang="zh-TW" dirty="0"/>
              <a:t>the government </a:t>
            </a:r>
          </a:p>
          <a:p>
            <a:pPr marL="514350" indent="-514350">
              <a:buFont typeface="Wingdings" panose="05000000000000000000" pitchFamily="2" charset="2"/>
              <a:buAutoNum type="circleNumWdWhitePlain"/>
            </a:pPr>
            <a:r>
              <a:rPr lang="en-US" altLang="zh-TW" dirty="0" smtClean="0"/>
              <a:t>could </a:t>
            </a:r>
            <a:r>
              <a:rPr lang="en-US" altLang="zh-TW" dirty="0"/>
              <a:t>be read by the people, who largely could not read French or </a:t>
            </a:r>
            <a:r>
              <a:rPr lang="en-US" altLang="zh-TW" dirty="0" smtClean="0"/>
              <a:t>Latin</a:t>
            </a:r>
          </a:p>
          <a:p>
            <a:r>
              <a:rPr lang="en-US" altLang="zh-TW" dirty="0" smtClean="0"/>
              <a:t>London </a:t>
            </a:r>
            <a:r>
              <a:rPr lang="en-US" altLang="zh-TW" dirty="0"/>
              <a:t>"hi/they", "</a:t>
            </a:r>
            <a:r>
              <a:rPr lang="en-US" altLang="zh-TW" dirty="0" err="1"/>
              <a:t>hir</a:t>
            </a:r>
            <a:r>
              <a:rPr lang="en-US" altLang="zh-TW" dirty="0"/>
              <a:t>" and "hem"</a:t>
            </a:r>
            <a:endParaRPr lang="zh-TW" altLang="en-US" dirty="0"/>
          </a:p>
          <a:p>
            <a:pPr marL="0" indent="0">
              <a:buNone/>
            </a:pPr>
            <a:r>
              <a:rPr lang="en-US" altLang="zh-TW" dirty="0" smtClean="0"/>
              <a:t>&gt;&gt;&gt;northern </a:t>
            </a:r>
            <a:r>
              <a:rPr lang="en-US" altLang="zh-TW" dirty="0"/>
              <a:t>"they", "their" and "</a:t>
            </a:r>
            <a:r>
              <a:rPr lang="en-US" altLang="zh-TW" dirty="0" smtClean="0"/>
              <a:t>them“</a:t>
            </a:r>
          </a:p>
          <a:p>
            <a:pPr marL="0" indent="0">
              <a:buNone/>
            </a:pPr>
            <a:r>
              <a:rPr lang="en-US" altLang="zh-TW" dirty="0" smtClean="0"/>
              <a:t> </a:t>
            </a:r>
            <a:r>
              <a:rPr lang="en-US" altLang="zh-TW" dirty="0"/>
              <a:t>(derived from Scandinavian forms) </a:t>
            </a:r>
          </a:p>
          <a:p>
            <a:pPr marL="0" indent="0">
              <a:buNone/>
            </a:pPr>
            <a:endParaRPr lang="zh-TW" altLang="en-US" dirty="0"/>
          </a:p>
        </p:txBody>
      </p:sp>
    </p:spTree>
    <p:extLst>
      <p:ext uri="{BB962C8B-B14F-4D97-AF65-F5344CB8AC3E}">
        <p14:creationId xmlns:p14="http://schemas.microsoft.com/office/powerpoint/2010/main" val="2129130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274638"/>
            <a:ext cx="8784976" cy="1143000"/>
          </a:xfrm>
        </p:spPr>
        <p:txBody>
          <a:bodyPr>
            <a:normAutofit/>
          </a:bodyPr>
          <a:lstStyle/>
          <a:p>
            <a:r>
              <a:rPr lang="en-US" altLang="zh-TW" sz="4000" dirty="0" smtClean="0"/>
              <a:t>Early Modern English Period</a:t>
            </a:r>
            <a:endParaRPr lang="zh-TW" altLang="en-US" sz="4000" dirty="0"/>
          </a:p>
        </p:txBody>
      </p:sp>
      <p:sp>
        <p:nvSpPr>
          <p:cNvPr id="3" name="內容版面配置區 2"/>
          <p:cNvSpPr>
            <a:spLocks noGrp="1"/>
          </p:cNvSpPr>
          <p:nvPr>
            <p:ph idx="1"/>
          </p:nvPr>
        </p:nvSpPr>
        <p:spPr>
          <a:xfrm>
            <a:off x="457200" y="1600200"/>
            <a:ext cx="8229600" cy="4853136"/>
          </a:xfrm>
        </p:spPr>
        <p:txBody>
          <a:bodyPr>
            <a:normAutofit lnSpcReduction="10000"/>
          </a:bodyPr>
          <a:lstStyle/>
          <a:p>
            <a:r>
              <a:rPr lang="en-US" altLang="zh-TW" dirty="0" smtClean="0"/>
              <a:t> From</a:t>
            </a:r>
            <a:r>
              <a:rPr lang="en-US" altLang="zh-TW" dirty="0"/>
              <a:t> Middle English to Early Modern English </a:t>
            </a:r>
            <a:r>
              <a:rPr lang="en-US" altLang="zh-TW" dirty="0" smtClean="0"/>
              <a:t>        </a:t>
            </a:r>
          </a:p>
          <a:p>
            <a:pPr marL="514350" indent="-514350">
              <a:buFont typeface="Wingdings" panose="05000000000000000000" pitchFamily="2" charset="2"/>
              <a:buAutoNum type="circleNumWdWhitePlain"/>
            </a:pPr>
            <a:r>
              <a:rPr lang="en-US" altLang="zh-TW" dirty="0" smtClean="0"/>
              <a:t>vocabulary and </a:t>
            </a:r>
            <a:r>
              <a:rPr lang="en-US" altLang="zh-TW" dirty="0"/>
              <a:t>pronunciation </a:t>
            </a:r>
            <a:r>
              <a:rPr lang="en-US" altLang="zh-TW" dirty="0" smtClean="0"/>
              <a:t>changing</a:t>
            </a:r>
          </a:p>
          <a:p>
            <a:pPr marL="514350" indent="-514350">
              <a:buFont typeface="Wingdings" panose="05000000000000000000" pitchFamily="2" charset="2"/>
              <a:buAutoNum type="circleNumWdWhitePlain"/>
            </a:pPr>
            <a:r>
              <a:rPr lang="en-US" altLang="zh-TW" dirty="0" smtClean="0"/>
              <a:t> </a:t>
            </a:r>
            <a:r>
              <a:rPr lang="en-US" altLang="zh-TW" dirty="0"/>
              <a:t>beginning of a new era in the history of </a:t>
            </a:r>
            <a:r>
              <a:rPr lang="en-US" altLang="zh-TW" dirty="0" smtClean="0"/>
              <a:t>English:</a:t>
            </a:r>
          </a:p>
          <a:p>
            <a:pPr marL="0" indent="0">
              <a:buNone/>
            </a:pPr>
            <a:r>
              <a:rPr lang="en-US" altLang="zh-TW" dirty="0" smtClean="0"/>
              <a:t>      language </a:t>
            </a:r>
            <a:r>
              <a:rPr lang="en-US" altLang="zh-TW" dirty="0"/>
              <a:t>with large variations in dialect </a:t>
            </a:r>
            <a:r>
              <a:rPr lang="en-US" altLang="zh-TW" dirty="0" smtClean="0"/>
              <a:t>&gt;&gt;&gt;&gt;&gt;more standardized </a:t>
            </a:r>
            <a:r>
              <a:rPr lang="en-US" altLang="zh-TW" dirty="0"/>
              <a:t>language with a richer </a:t>
            </a:r>
            <a:r>
              <a:rPr lang="en-US" altLang="zh-TW" dirty="0" smtClean="0"/>
              <a:t>lexicon</a:t>
            </a:r>
          </a:p>
          <a:p>
            <a:r>
              <a:rPr lang="en-US" altLang="zh-TW" dirty="0"/>
              <a:t>The printing press (William Caxton 1476-)</a:t>
            </a:r>
          </a:p>
          <a:p>
            <a:pPr marL="0" indent="0">
              <a:buNone/>
            </a:pPr>
            <a:r>
              <a:rPr lang="en-US" altLang="zh-TW" dirty="0"/>
              <a:t> lower cost&gt; demand for English books increases</a:t>
            </a:r>
            <a:endParaRPr lang="zh-TW" altLang="en-US" dirty="0"/>
          </a:p>
          <a:p>
            <a:pPr marL="0" indent="0">
              <a:buNone/>
            </a:pPr>
            <a:endParaRPr lang="en-US" altLang="zh-TW" dirty="0" smtClean="0"/>
          </a:p>
          <a:p>
            <a:pPr marL="0" indent="0">
              <a:buNone/>
            </a:pPr>
            <a:endParaRPr lang="zh-TW" altLang="en-US" dirty="0"/>
          </a:p>
        </p:txBody>
      </p:sp>
    </p:spTree>
    <p:extLst>
      <p:ext uri="{BB962C8B-B14F-4D97-AF65-F5344CB8AC3E}">
        <p14:creationId xmlns:p14="http://schemas.microsoft.com/office/powerpoint/2010/main" val="28088299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Language Style</a:t>
            </a:r>
            <a:endParaRPr lang="zh-TW" altLang="en-US" dirty="0"/>
          </a:p>
        </p:txBody>
      </p:sp>
      <p:sp>
        <p:nvSpPr>
          <p:cNvPr id="3" name="內容版面配置區 2"/>
          <p:cNvSpPr>
            <a:spLocks noGrp="1"/>
          </p:cNvSpPr>
          <p:nvPr>
            <p:ph idx="1"/>
          </p:nvPr>
        </p:nvSpPr>
        <p:spPr/>
        <p:txBody>
          <a:bodyPr/>
          <a:lstStyle/>
          <a:p>
            <a:r>
              <a:rPr lang="en-US" altLang="zh-TW" dirty="0"/>
              <a:t>The orthography of Early Modern English was fairly similar to that of </a:t>
            </a:r>
            <a:r>
              <a:rPr lang="en-US" altLang="zh-TW" dirty="0" smtClean="0"/>
              <a:t>today</a:t>
            </a:r>
          </a:p>
          <a:p>
            <a:r>
              <a:rPr lang="en-US" altLang="zh-TW" dirty="0" smtClean="0"/>
              <a:t>unstable spelling </a:t>
            </a:r>
          </a:p>
          <a:p>
            <a:r>
              <a:rPr lang="en-US" altLang="zh-TW" dirty="0" smtClean="0"/>
              <a:t>Early </a:t>
            </a:r>
            <a:r>
              <a:rPr lang="en-US" altLang="zh-TW" dirty="0"/>
              <a:t>Modern English as well as Modern English had inherited orthographical conventions predating the Great Vowel </a:t>
            </a:r>
            <a:r>
              <a:rPr lang="en-US" altLang="zh-TW" dirty="0" smtClean="0"/>
              <a:t>Shift</a:t>
            </a:r>
            <a:endParaRPr lang="zh-TW" altLang="en-US" dirty="0"/>
          </a:p>
        </p:txBody>
      </p:sp>
    </p:spTree>
    <p:extLst>
      <p:ext uri="{BB962C8B-B14F-4D97-AF65-F5344CB8AC3E}">
        <p14:creationId xmlns:p14="http://schemas.microsoft.com/office/powerpoint/2010/main" val="35639552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Example</a:t>
            </a:r>
            <a:endParaRPr lang="zh-TW" altLang="en-US" dirty="0"/>
          </a:p>
        </p:txBody>
      </p:sp>
      <p:sp>
        <p:nvSpPr>
          <p:cNvPr id="3" name="內容版面配置區 2"/>
          <p:cNvSpPr>
            <a:spLocks noGrp="1"/>
          </p:cNvSpPr>
          <p:nvPr>
            <p:ph idx="1"/>
          </p:nvPr>
        </p:nvSpPr>
        <p:spPr>
          <a:xfrm>
            <a:off x="323528" y="1340768"/>
            <a:ext cx="8712968" cy="5256584"/>
          </a:xfrm>
        </p:spPr>
        <p:txBody>
          <a:bodyPr>
            <a:normAutofit fontScale="92500" lnSpcReduction="20000"/>
          </a:bodyPr>
          <a:lstStyle/>
          <a:p>
            <a:r>
              <a:rPr lang="en-US" altLang="zh-TW" dirty="0"/>
              <a:t>The letter ⟨S⟩ had two distinct lowercase forms: </a:t>
            </a:r>
            <a:r>
              <a:rPr lang="en-US" altLang="zh-TW" dirty="0" smtClean="0"/>
              <a:t> ⟨</a:t>
            </a:r>
            <a:r>
              <a:rPr lang="en-US" altLang="zh-TW" dirty="0"/>
              <a:t>s⟩ (short </a:t>
            </a:r>
            <a:r>
              <a:rPr lang="en-US" altLang="zh-TW" i="1" dirty="0"/>
              <a:t>s</a:t>
            </a:r>
            <a:r>
              <a:rPr lang="en-US" altLang="zh-TW" dirty="0"/>
              <a:t>) </a:t>
            </a:r>
            <a:r>
              <a:rPr lang="en-US" altLang="zh-TW" dirty="0" smtClean="0"/>
              <a:t>&gt;&gt; </a:t>
            </a:r>
            <a:r>
              <a:rPr lang="en-US" altLang="zh-TW" dirty="0"/>
              <a:t>at the end of </a:t>
            </a:r>
            <a:r>
              <a:rPr lang="en-US" altLang="zh-TW" dirty="0" smtClean="0"/>
              <a:t>a word</a:t>
            </a:r>
          </a:p>
          <a:p>
            <a:pPr marL="0" indent="0">
              <a:buNone/>
            </a:pPr>
            <a:r>
              <a:rPr lang="en-US" altLang="zh-TW" dirty="0"/>
              <a:t> </a:t>
            </a:r>
            <a:r>
              <a:rPr lang="en-US" altLang="zh-TW" dirty="0" smtClean="0"/>
              <a:t>                </a:t>
            </a:r>
            <a:r>
              <a:rPr lang="en-US" altLang="zh-TW" dirty="0"/>
              <a:t> ⟨ſ⟩ (long </a:t>
            </a:r>
            <a:r>
              <a:rPr lang="en-US" altLang="zh-TW" i="1" dirty="0"/>
              <a:t>s</a:t>
            </a:r>
            <a:r>
              <a:rPr lang="en-US" altLang="zh-TW" dirty="0" smtClean="0"/>
              <a:t>)&gt;&gt;</a:t>
            </a:r>
            <a:r>
              <a:rPr lang="en-US" altLang="zh-TW" dirty="0"/>
              <a:t> </a:t>
            </a:r>
            <a:r>
              <a:rPr lang="en-US" altLang="zh-TW" dirty="0" smtClean="0"/>
              <a:t>everywhere </a:t>
            </a:r>
            <a:r>
              <a:rPr lang="en-US" altLang="zh-TW" dirty="0"/>
              <a:t>else</a:t>
            </a:r>
            <a:endParaRPr lang="en-US" altLang="zh-TW" dirty="0" smtClean="0"/>
          </a:p>
          <a:p>
            <a:pPr marL="0" indent="0">
              <a:buNone/>
            </a:pPr>
            <a:r>
              <a:rPr lang="en-US" altLang="zh-TW" dirty="0" smtClean="0"/>
              <a:t>    except </a:t>
            </a:r>
            <a:r>
              <a:rPr lang="en-US" altLang="zh-TW" dirty="0"/>
              <a:t>that the double lowercase </a:t>
            </a:r>
            <a:r>
              <a:rPr lang="en-US" altLang="zh-TW" i="1" dirty="0"/>
              <a:t>S</a:t>
            </a:r>
            <a:r>
              <a:rPr lang="en-US" altLang="zh-TW" dirty="0"/>
              <a:t> was variously </a:t>
            </a:r>
            <a:r>
              <a:rPr lang="en-US" altLang="zh-TW" dirty="0" smtClean="0"/>
              <a:t>   written</a:t>
            </a:r>
            <a:r>
              <a:rPr lang="en-US" altLang="zh-TW" dirty="0"/>
              <a:t> ⟨</a:t>
            </a:r>
            <a:r>
              <a:rPr lang="en-US" altLang="zh-TW" dirty="0" err="1"/>
              <a:t>ſſ</a:t>
            </a:r>
            <a:r>
              <a:rPr lang="en-US" altLang="zh-TW" dirty="0"/>
              <a:t>⟩ or ⟨</a:t>
            </a:r>
            <a:r>
              <a:rPr lang="en-US" altLang="zh-TW" dirty="0" err="1"/>
              <a:t>ſs</a:t>
            </a:r>
            <a:r>
              <a:rPr lang="en-US" altLang="zh-TW" dirty="0"/>
              <a:t>⟩ </a:t>
            </a:r>
            <a:endParaRPr lang="en-US" altLang="zh-TW" dirty="0" smtClean="0"/>
          </a:p>
          <a:p>
            <a:r>
              <a:rPr lang="en-US" altLang="zh-TW" dirty="0"/>
              <a:t>⟨u⟩ and ⟨v⟩ were not yet considered </a:t>
            </a:r>
            <a:r>
              <a:rPr lang="en-US" altLang="zh-TW" dirty="0" smtClean="0"/>
              <a:t>different </a:t>
            </a:r>
            <a:r>
              <a:rPr lang="en-US" altLang="zh-TW" dirty="0"/>
              <a:t>forms of the same </a:t>
            </a:r>
            <a:r>
              <a:rPr lang="en-US" altLang="zh-TW" dirty="0" smtClean="0"/>
              <a:t>letter:</a:t>
            </a:r>
          </a:p>
          <a:p>
            <a:pPr marL="0" indent="0">
              <a:buNone/>
            </a:pPr>
            <a:r>
              <a:rPr lang="en-US" altLang="zh-TW" dirty="0" smtClean="0"/>
              <a:t>    ⟨v⟩&gt;&gt; </a:t>
            </a:r>
            <a:r>
              <a:rPr lang="en-US" altLang="zh-TW" dirty="0"/>
              <a:t>at the start of a word </a:t>
            </a:r>
            <a:endParaRPr lang="en-US" altLang="zh-TW" dirty="0" smtClean="0"/>
          </a:p>
          <a:p>
            <a:pPr marL="0" indent="0">
              <a:buNone/>
            </a:pPr>
            <a:r>
              <a:rPr lang="en-US" altLang="zh-TW" dirty="0" smtClean="0"/>
              <a:t>    ⟨u</a:t>
            </a:r>
            <a:r>
              <a:rPr lang="en-US" altLang="zh-TW" dirty="0"/>
              <a:t>⟩ </a:t>
            </a:r>
            <a:r>
              <a:rPr lang="en-US" altLang="zh-TW" dirty="0" smtClean="0"/>
              <a:t>&gt;&gt;elsewhere</a:t>
            </a:r>
            <a:endParaRPr lang="en-US" altLang="zh-TW" baseline="30000" dirty="0"/>
          </a:p>
          <a:p>
            <a:pPr marL="0" indent="0">
              <a:buNone/>
            </a:pPr>
            <a:r>
              <a:rPr lang="en-US" altLang="zh-TW" dirty="0" smtClean="0"/>
              <a:t>EX:</a:t>
            </a:r>
            <a:r>
              <a:rPr lang="en-US" altLang="zh-TW" dirty="0"/>
              <a:t> </a:t>
            </a:r>
            <a:r>
              <a:rPr lang="en-US" altLang="zh-TW" i="1" dirty="0" err="1"/>
              <a:t>vnmoued</a:t>
            </a:r>
            <a:r>
              <a:rPr lang="en-US" altLang="zh-TW" dirty="0"/>
              <a:t> (for modern </a:t>
            </a:r>
            <a:r>
              <a:rPr lang="en-US" altLang="zh-TW" i="1" dirty="0"/>
              <a:t>unmoved</a:t>
            </a:r>
            <a:r>
              <a:rPr lang="en-US" altLang="zh-TW" dirty="0"/>
              <a:t>) / </a:t>
            </a:r>
            <a:r>
              <a:rPr lang="en-US" altLang="zh-TW" i="1" dirty="0" err="1"/>
              <a:t>loue</a:t>
            </a:r>
            <a:r>
              <a:rPr lang="en-US" altLang="zh-TW" dirty="0"/>
              <a:t> (for </a:t>
            </a:r>
            <a:r>
              <a:rPr lang="en-US" altLang="zh-TW" i="1" dirty="0"/>
              <a:t>love</a:t>
            </a:r>
            <a:r>
              <a:rPr lang="en-US" altLang="zh-TW" dirty="0"/>
              <a:t>). </a:t>
            </a:r>
            <a:endParaRPr lang="en-US" altLang="zh-TW" dirty="0" smtClean="0"/>
          </a:p>
          <a:p>
            <a:pPr marL="0" indent="0">
              <a:buNone/>
            </a:pPr>
            <a:r>
              <a:rPr lang="en-US" altLang="zh-TW" dirty="0" smtClean="0"/>
              <a:t>( </a:t>
            </a:r>
            <a:r>
              <a:rPr lang="en-US" altLang="zh-TW" dirty="0"/>
              <a:t>in Latin, </a:t>
            </a:r>
            <a:r>
              <a:rPr lang="en-US" altLang="zh-TW" dirty="0" smtClean="0"/>
              <a:t>⟨v⟩</a:t>
            </a:r>
            <a:r>
              <a:rPr lang="en-US" altLang="zh-TW" dirty="0"/>
              <a:t>  was a graphical </a:t>
            </a:r>
            <a:r>
              <a:rPr lang="en-US" altLang="zh-TW" dirty="0" smtClean="0"/>
              <a:t>variant </a:t>
            </a:r>
            <a:r>
              <a:rPr lang="en-US" altLang="zh-TW" dirty="0"/>
              <a:t>of </a:t>
            </a:r>
            <a:r>
              <a:rPr lang="en-US" altLang="zh-TW" dirty="0" smtClean="0"/>
              <a:t>⟨u⟩)</a:t>
            </a:r>
          </a:p>
          <a:p>
            <a:endParaRPr lang="zh-TW" altLang="en-US" dirty="0"/>
          </a:p>
        </p:txBody>
      </p:sp>
    </p:spTree>
    <p:extLst>
      <p:ext uri="{BB962C8B-B14F-4D97-AF65-F5344CB8AC3E}">
        <p14:creationId xmlns:p14="http://schemas.microsoft.com/office/powerpoint/2010/main" val="4166942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outline</a:t>
            </a:r>
            <a:endParaRPr lang="zh-TW" altLang="en-US" dirty="0"/>
          </a:p>
        </p:txBody>
      </p:sp>
      <p:sp>
        <p:nvSpPr>
          <p:cNvPr id="3" name="內容版面配置區 2"/>
          <p:cNvSpPr>
            <a:spLocks noGrp="1"/>
          </p:cNvSpPr>
          <p:nvPr>
            <p:ph idx="1"/>
          </p:nvPr>
        </p:nvSpPr>
        <p:spPr/>
        <p:txBody>
          <a:bodyPr>
            <a:normAutofit/>
          </a:bodyPr>
          <a:lstStyle/>
          <a:p>
            <a:r>
              <a:rPr lang="en-US" altLang="zh-TW" dirty="0" smtClean="0"/>
              <a:t>Introduction</a:t>
            </a:r>
          </a:p>
          <a:p>
            <a:r>
              <a:rPr lang="en-US" altLang="zh-TW" dirty="0" smtClean="0"/>
              <a:t>Middle English Period</a:t>
            </a:r>
          </a:p>
          <a:p>
            <a:r>
              <a:rPr lang="en-US" altLang="zh-TW" dirty="0" smtClean="0"/>
              <a:t>Early Modern English Period</a:t>
            </a:r>
            <a:endParaRPr lang="en-US" altLang="zh-TW" dirty="0"/>
          </a:p>
          <a:p>
            <a:pPr marL="0" indent="0">
              <a:buNone/>
            </a:pPr>
            <a:endParaRPr lang="en-US" altLang="zh-TW" dirty="0" smtClean="0"/>
          </a:p>
          <a:p>
            <a:pPr marL="0" indent="0">
              <a:buNone/>
            </a:pPr>
            <a:endParaRPr lang="zh-TW" altLang="en-US" dirty="0"/>
          </a:p>
        </p:txBody>
      </p:sp>
    </p:spTree>
    <p:extLst>
      <p:ext uri="{BB962C8B-B14F-4D97-AF65-F5344CB8AC3E}">
        <p14:creationId xmlns:p14="http://schemas.microsoft.com/office/powerpoint/2010/main" val="21936017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Example</a:t>
            </a:r>
            <a:endParaRPr lang="zh-TW" altLang="en-US" dirty="0"/>
          </a:p>
        </p:txBody>
      </p:sp>
      <p:sp>
        <p:nvSpPr>
          <p:cNvPr id="3" name="內容版面配置區 2"/>
          <p:cNvSpPr>
            <a:spLocks noGrp="1"/>
          </p:cNvSpPr>
          <p:nvPr>
            <p:ph idx="1"/>
          </p:nvPr>
        </p:nvSpPr>
        <p:spPr>
          <a:xfrm>
            <a:off x="457200" y="1340768"/>
            <a:ext cx="8229600" cy="5040560"/>
          </a:xfrm>
        </p:spPr>
        <p:txBody>
          <a:bodyPr>
            <a:normAutofit fontScale="92500"/>
          </a:bodyPr>
          <a:lstStyle/>
          <a:p>
            <a:r>
              <a:rPr lang="en-US" altLang="zh-TW" dirty="0"/>
              <a:t>A silent ⟨e⟩ was often appended to words. </a:t>
            </a:r>
            <a:endParaRPr lang="en-US" altLang="zh-TW" dirty="0" smtClean="0"/>
          </a:p>
          <a:p>
            <a:pPr marL="0" indent="0">
              <a:buNone/>
            </a:pPr>
            <a:r>
              <a:rPr lang="en-US" altLang="zh-TW" dirty="0" smtClean="0"/>
              <a:t>   The </a:t>
            </a:r>
            <a:r>
              <a:rPr lang="en-US" altLang="zh-TW" dirty="0"/>
              <a:t>last consonant was sometimes doubled when this ⟨e⟩ was </a:t>
            </a:r>
            <a:r>
              <a:rPr lang="en-US" altLang="zh-TW" dirty="0" smtClean="0"/>
              <a:t>appended</a:t>
            </a:r>
            <a:endParaRPr lang="en-US" altLang="zh-TW" dirty="0"/>
          </a:p>
          <a:p>
            <a:pPr marL="0" indent="0">
              <a:buNone/>
            </a:pPr>
            <a:r>
              <a:rPr lang="en-US" altLang="zh-TW" dirty="0" smtClean="0"/>
              <a:t>    EX: </a:t>
            </a:r>
            <a:r>
              <a:rPr lang="en-US" altLang="zh-TW" dirty="0"/>
              <a:t> </a:t>
            </a:r>
            <a:r>
              <a:rPr lang="en-US" altLang="zh-TW" i="1" dirty="0" err="1"/>
              <a:t>ſpeake</a:t>
            </a:r>
            <a:r>
              <a:rPr lang="en-US" altLang="zh-TW" dirty="0"/>
              <a:t>, </a:t>
            </a:r>
            <a:r>
              <a:rPr lang="en-US" altLang="zh-TW" i="1" dirty="0" err="1"/>
              <a:t>cowarde</a:t>
            </a:r>
            <a:r>
              <a:rPr lang="en-US" altLang="zh-TW" dirty="0"/>
              <a:t>, </a:t>
            </a:r>
            <a:r>
              <a:rPr lang="en-US" altLang="zh-TW" i="1" dirty="0" err="1"/>
              <a:t>manne</a:t>
            </a:r>
            <a:r>
              <a:rPr lang="en-US" altLang="zh-TW" dirty="0"/>
              <a:t> </a:t>
            </a:r>
            <a:r>
              <a:rPr lang="en-US" altLang="zh-TW" dirty="0" smtClean="0"/>
              <a:t>(</a:t>
            </a:r>
            <a:r>
              <a:rPr lang="en-US" altLang="zh-TW" i="1" dirty="0" smtClean="0"/>
              <a:t>man</a:t>
            </a:r>
            <a:r>
              <a:rPr lang="en-US" altLang="zh-TW" dirty="0"/>
              <a:t>), </a:t>
            </a:r>
            <a:r>
              <a:rPr lang="en-US" altLang="zh-TW" i="1" dirty="0" err="1"/>
              <a:t>runne</a:t>
            </a:r>
            <a:r>
              <a:rPr lang="en-US" altLang="zh-TW" dirty="0"/>
              <a:t> </a:t>
            </a:r>
            <a:r>
              <a:rPr lang="en-US" altLang="zh-TW" dirty="0" smtClean="0"/>
              <a:t>(</a:t>
            </a:r>
            <a:r>
              <a:rPr lang="en-US" altLang="zh-TW" i="1" dirty="0" smtClean="0"/>
              <a:t>run</a:t>
            </a:r>
            <a:r>
              <a:rPr lang="en-US" altLang="zh-TW" dirty="0" smtClean="0"/>
              <a:t>)</a:t>
            </a:r>
          </a:p>
          <a:p>
            <a:r>
              <a:rPr lang="en-US" altLang="zh-TW" dirty="0"/>
              <a:t>⟨</a:t>
            </a:r>
            <a:r>
              <a:rPr lang="en-US" altLang="zh-TW" dirty="0" err="1"/>
              <a:t>i</a:t>
            </a:r>
            <a:r>
              <a:rPr lang="en-US" altLang="zh-TW" dirty="0"/>
              <a:t>⟩ and ⟨j⟩ were also </a:t>
            </a:r>
            <a:r>
              <a:rPr lang="en-US" altLang="zh-TW" dirty="0" smtClean="0"/>
              <a:t>considered </a:t>
            </a:r>
            <a:r>
              <a:rPr lang="en-US" altLang="zh-TW" dirty="0"/>
              <a:t>two </a:t>
            </a:r>
            <a:r>
              <a:rPr lang="en-US" altLang="zh-TW" dirty="0" smtClean="0"/>
              <a:t>different </a:t>
            </a:r>
            <a:r>
              <a:rPr lang="en-US" altLang="zh-TW" dirty="0"/>
              <a:t>forms of the same </a:t>
            </a:r>
            <a:r>
              <a:rPr lang="en-US" altLang="zh-TW" dirty="0" smtClean="0"/>
              <a:t>letter:</a:t>
            </a:r>
          </a:p>
          <a:p>
            <a:pPr marL="0" indent="0">
              <a:buNone/>
            </a:pPr>
            <a:r>
              <a:rPr lang="en-US" altLang="zh-TW" dirty="0" smtClean="0"/>
              <a:t>    EX: </a:t>
            </a:r>
            <a:r>
              <a:rPr lang="en-US" altLang="zh-TW" dirty="0"/>
              <a:t>"</a:t>
            </a:r>
            <a:r>
              <a:rPr lang="en-US" altLang="zh-TW" dirty="0" err="1"/>
              <a:t>ioy</a:t>
            </a:r>
            <a:r>
              <a:rPr lang="en-US" altLang="zh-TW" dirty="0"/>
              <a:t>" </a:t>
            </a:r>
            <a:r>
              <a:rPr lang="en-US" altLang="zh-TW" dirty="0" smtClean="0"/>
              <a:t>&gt;&gt;"joy</a:t>
            </a:r>
            <a:r>
              <a:rPr lang="en-US" altLang="zh-TW" dirty="0"/>
              <a:t>" /</a:t>
            </a:r>
            <a:r>
              <a:rPr lang="en-US" altLang="zh-TW" dirty="0" smtClean="0"/>
              <a:t> </a:t>
            </a:r>
            <a:r>
              <a:rPr lang="en-US" altLang="zh-TW" dirty="0"/>
              <a:t>"</a:t>
            </a:r>
            <a:r>
              <a:rPr lang="en-US" altLang="zh-TW" dirty="0" err="1"/>
              <a:t>iust</a:t>
            </a:r>
            <a:r>
              <a:rPr lang="en-US" altLang="zh-TW" dirty="0"/>
              <a:t>" </a:t>
            </a:r>
            <a:r>
              <a:rPr lang="en-US" altLang="zh-TW" dirty="0" smtClean="0"/>
              <a:t>&gt;&gt; </a:t>
            </a:r>
            <a:r>
              <a:rPr lang="en-US" altLang="zh-TW" dirty="0"/>
              <a:t>"</a:t>
            </a:r>
            <a:r>
              <a:rPr lang="en-US" altLang="zh-TW" dirty="0" smtClean="0"/>
              <a:t>just“</a:t>
            </a:r>
          </a:p>
          <a:p>
            <a:pPr marL="0" indent="0">
              <a:buNone/>
            </a:pPr>
            <a:r>
              <a:rPr lang="en-US" altLang="zh-TW" dirty="0" smtClean="0"/>
              <a:t> (because </a:t>
            </a:r>
            <a:r>
              <a:rPr lang="en-US" altLang="zh-TW" dirty="0"/>
              <a:t>in Latin, ⟨j⟩ was </a:t>
            </a:r>
            <a:r>
              <a:rPr lang="en-US" altLang="zh-TW" dirty="0" smtClean="0"/>
              <a:t> </a:t>
            </a:r>
            <a:r>
              <a:rPr lang="en-US" altLang="zh-TW" dirty="0"/>
              <a:t>a graphical variant of ⟨</a:t>
            </a:r>
            <a:r>
              <a:rPr lang="en-US" altLang="zh-TW" dirty="0" err="1"/>
              <a:t>i</a:t>
            </a:r>
            <a:r>
              <a:rPr lang="en-US" altLang="zh-TW" dirty="0" smtClean="0"/>
              <a:t>⟩) </a:t>
            </a:r>
          </a:p>
          <a:p>
            <a:pPr marL="0" indent="0">
              <a:buNone/>
            </a:pPr>
            <a:r>
              <a:rPr lang="en-US" altLang="zh-TW" dirty="0" smtClean="0"/>
              <a:t> (In </a:t>
            </a:r>
            <a:r>
              <a:rPr lang="en-US" altLang="zh-TW" dirty="0"/>
              <a:t>English it represented /ɪ/, /</a:t>
            </a:r>
            <a:r>
              <a:rPr lang="en-US" altLang="zh-TW" dirty="0" err="1"/>
              <a:t>aɪ</a:t>
            </a:r>
            <a:r>
              <a:rPr lang="en-US" altLang="zh-TW" dirty="0"/>
              <a:t>/, and /</a:t>
            </a:r>
            <a:r>
              <a:rPr lang="en-US" altLang="zh-TW" dirty="0" err="1"/>
              <a:t>dʒ</a:t>
            </a:r>
            <a:r>
              <a:rPr lang="en-US" altLang="zh-TW" dirty="0" smtClean="0"/>
              <a:t>/)</a:t>
            </a:r>
            <a:endParaRPr lang="en-US" altLang="zh-TW" dirty="0"/>
          </a:p>
          <a:p>
            <a:pPr marL="0" indent="0">
              <a:buNone/>
            </a:pPr>
            <a:endParaRPr lang="en-US" altLang="zh-TW" dirty="0"/>
          </a:p>
          <a:p>
            <a:endParaRPr lang="zh-TW" altLang="en-US" dirty="0"/>
          </a:p>
        </p:txBody>
      </p:sp>
    </p:spTree>
    <p:extLst>
      <p:ext uri="{BB962C8B-B14F-4D97-AF65-F5344CB8AC3E}">
        <p14:creationId xmlns:p14="http://schemas.microsoft.com/office/powerpoint/2010/main" val="788953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a:lstStyle/>
          <a:p>
            <a:r>
              <a:rPr lang="en-US" altLang="zh-TW" dirty="0" smtClean="0"/>
              <a:t>16</a:t>
            </a:r>
            <a:r>
              <a:rPr lang="en-US" altLang="zh-TW" baseline="30000" dirty="0" smtClean="0"/>
              <a:t>th</a:t>
            </a:r>
            <a:r>
              <a:rPr lang="en-US" altLang="zh-TW" dirty="0" smtClean="0"/>
              <a:t> Century</a:t>
            </a:r>
            <a:endParaRPr lang="zh-TW" altLang="en-US" dirty="0"/>
          </a:p>
        </p:txBody>
      </p:sp>
      <p:sp>
        <p:nvSpPr>
          <p:cNvPr id="5" name="副標題 4"/>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2752317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The Good </a:t>
            </a:r>
            <a:r>
              <a:rPr lang="en-US" altLang="zh-TW" dirty="0" err="1"/>
              <a:t>Huswifes</a:t>
            </a:r>
            <a:r>
              <a:rPr lang="en-US" altLang="zh-TW" dirty="0"/>
              <a:t> Jewell</a:t>
            </a:r>
            <a:endParaRPr lang="zh-TW" altLang="en-US" dirty="0"/>
          </a:p>
        </p:txBody>
      </p:sp>
      <p:sp>
        <p:nvSpPr>
          <p:cNvPr id="3" name="內容版面配置區 2"/>
          <p:cNvSpPr>
            <a:spLocks noGrp="1"/>
          </p:cNvSpPr>
          <p:nvPr>
            <p:ph idx="1"/>
          </p:nvPr>
        </p:nvSpPr>
        <p:spPr>
          <a:xfrm>
            <a:off x="457200" y="1600200"/>
            <a:ext cx="8229600" cy="4781128"/>
          </a:xfrm>
        </p:spPr>
        <p:txBody>
          <a:bodyPr>
            <a:normAutofit lnSpcReduction="10000"/>
          </a:bodyPr>
          <a:lstStyle/>
          <a:p>
            <a:r>
              <a:rPr lang="en-US" altLang="zh-TW" dirty="0"/>
              <a:t>Author / Creator: Dawson, Thomas </a:t>
            </a:r>
            <a:r>
              <a:rPr lang="en-US" altLang="zh-TW" dirty="0" smtClean="0"/>
              <a:t>(1585)</a:t>
            </a:r>
            <a:endParaRPr lang="zh-TW" altLang="zh-TW" dirty="0"/>
          </a:p>
          <a:p>
            <a:r>
              <a:rPr lang="en-US" altLang="zh-TW" dirty="0"/>
              <a:t>The late sixteenth century </a:t>
            </a:r>
            <a:r>
              <a:rPr lang="en-US" altLang="zh-TW" dirty="0" smtClean="0"/>
              <a:t>:</a:t>
            </a:r>
          </a:p>
          <a:p>
            <a:pPr marL="514350" indent="-514350">
              <a:buFont typeface="Wingdings" panose="05000000000000000000" pitchFamily="2" charset="2"/>
              <a:buAutoNum type="circleNumWdWhitePlain"/>
            </a:pPr>
            <a:r>
              <a:rPr lang="en-US" altLang="zh-TW" dirty="0" smtClean="0"/>
              <a:t> </a:t>
            </a:r>
            <a:r>
              <a:rPr lang="en-US" altLang="zh-TW" dirty="0"/>
              <a:t>the first time that cookery books began to be published and acquired with any sort of regularity</a:t>
            </a:r>
            <a:r>
              <a:rPr lang="en-US" altLang="zh-TW" dirty="0" smtClean="0"/>
              <a:t>.</a:t>
            </a:r>
          </a:p>
          <a:p>
            <a:pPr marL="514350" indent="-514350">
              <a:buFont typeface="Wingdings" panose="05000000000000000000" pitchFamily="2" charset="2"/>
              <a:buAutoNum type="circleNumWdWhitePlain"/>
            </a:pPr>
            <a:r>
              <a:rPr lang="en-US" altLang="zh-TW" dirty="0" smtClean="0"/>
              <a:t> </a:t>
            </a:r>
            <a:r>
              <a:rPr lang="en-US" altLang="zh-TW" dirty="0"/>
              <a:t>the first time that cookery books were directed at a female </a:t>
            </a:r>
            <a:r>
              <a:rPr lang="en-US" altLang="zh-TW" dirty="0" smtClean="0"/>
              <a:t>audience</a:t>
            </a:r>
          </a:p>
          <a:p>
            <a:pPr marL="514350" indent="-514350">
              <a:buFont typeface="Wingdings" panose="05000000000000000000" pitchFamily="2" charset="2"/>
              <a:buAutoNum type="circleNumWdWhitePlain"/>
            </a:pPr>
            <a:r>
              <a:rPr lang="en-US" altLang="zh-TW" dirty="0"/>
              <a:t>cookery book writers begin to provide practical instructions</a:t>
            </a:r>
            <a:endParaRPr lang="zh-TW" altLang="en-US" dirty="0"/>
          </a:p>
        </p:txBody>
      </p:sp>
    </p:spTree>
    <p:extLst>
      <p:ext uri="{BB962C8B-B14F-4D97-AF65-F5344CB8AC3E}">
        <p14:creationId xmlns:p14="http://schemas.microsoft.com/office/powerpoint/2010/main" val="39083131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pic>
        <p:nvPicPr>
          <p:cNvPr id="4" name="內容版面配置區 3" descr="Image of Pancakes and Puddings"/>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8136904" cy="6120680"/>
          </a:xfrm>
          <a:prstGeom prst="rect">
            <a:avLst/>
          </a:prstGeom>
          <a:noFill/>
          <a:ln>
            <a:noFill/>
          </a:ln>
        </p:spPr>
      </p:pic>
    </p:spTree>
    <p:extLst>
      <p:ext uri="{BB962C8B-B14F-4D97-AF65-F5344CB8AC3E}">
        <p14:creationId xmlns:p14="http://schemas.microsoft.com/office/powerpoint/2010/main" val="16650256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a:t>To make </a:t>
            </a:r>
            <a:r>
              <a:rPr lang="en-US" altLang="zh-TW" dirty="0" smtClean="0"/>
              <a:t>Pancakes</a:t>
            </a:r>
            <a:endParaRPr lang="zh-TW" altLang="en-US" dirty="0"/>
          </a:p>
        </p:txBody>
      </p:sp>
      <p:sp>
        <p:nvSpPr>
          <p:cNvPr id="3" name="內容版面配置區 2"/>
          <p:cNvSpPr>
            <a:spLocks noGrp="1"/>
          </p:cNvSpPr>
          <p:nvPr>
            <p:ph idx="1"/>
          </p:nvPr>
        </p:nvSpPr>
        <p:spPr>
          <a:xfrm>
            <a:off x="457200" y="1340768"/>
            <a:ext cx="8229600" cy="5400600"/>
          </a:xfrm>
        </p:spPr>
        <p:txBody>
          <a:bodyPr>
            <a:normAutofit fontScale="85000" lnSpcReduction="10000"/>
          </a:bodyPr>
          <a:lstStyle/>
          <a:p>
            <a:r>
              <a:rPr lang="en-US" altLang="zh-TW" dirty="0" smtClean="0"/>
              <a:t>Take </a:t>
            </a:r>
            <a:r>
              <a:rPr lang="en-US" altLang="zh-TW" dirty="0"/>
              <a:t>new </a:t>
            </a:r>
            <a:r>
              <a:rPr lang="en-US" altLang="zh-TW" dirty="0" err="1">
                <a:solidFill>
                  <a:schemeClr val="accent1"/>
                </a:solidFill>
              </a:rPr>
              <a:t>thicke</a:t>
            </a:r>
            <a:r>
              <a:rPr lang="en-US" altLang="zh-TW" dirty="0"/>
              <a:t> </a:t>
            </a:r>
            <a:r>
              <a:rPr lang="en-US" altLang="zh-TW" dirty="0" err="1">
                <a:solidFill>
                  <a:schemeClr val="accent1"/>
                </a:solidFill>
              </a:rPr>
              <a:t>Creame</a:t>
            </a:r>
            <a:r>
              <a:rPr lang="en-US" altLang="zh-TW" dirty="0"/>
              <a:t> a pine, </a:t>
            </a:r>
            <a:r>
              <a:rPr lang="en-US" altLang="zh-TW" dirty="0" err="1"/>
              <a:t>foure</a:t>
            </a:r>
            <a:r>
              <a:rPr lang="en-US" altLang="zh-TW" dirty="0"/>
              <a:t> or five yolks of </a:t>
            </a:r>
            <a:r>
              <a:rPr lang="en-US" altLang="zh-TW" dirty="0" err="1"/>
              <a:t>egs</a:t>
            </a:r>
            <a:r>
              <a:rPr lang="en-US" altLang="zh-TW" dirty="0"/>
              <a:t>, a good </a:t>
            </a:r>
            <a:r>
              <a:rPr lang="en-US" altLang="zh-TW" dirty="0">
                <a:solidFill>
                  <a:srgbClr val="FF0000"/>
                </a:solidFill>
              </a:rPr>
              <a:t>handful</a:t>
            </a:r>
            <a:r>
              <a:rPr lang="en-US" altLang="zh-TW" dirty="0"/>
              <a:t> of flower and two or three </a:t>
            </a:r>
            <a:r>
              <a:rPr lang="en-US" altLang="zh-TW" dirty="0" err="1"/>
              <a:t>spoonefuls</a:t>
            </a:r>
            <a:r>
              <a:rPr lang="en-US" altLang="zh-TW" dirty="0"/>
              <a:t> of ale, strain </a:t>
            </a:r>
            <a:r>
              <a:rPr lang="en-US" altLang="zh-TW" dirty="0">
                <a:solidFill>
                  <a:schemeClr val="accent1"/>
                </a:solidFill>
              </a:rPr>
              <a:t>them</a:t>
            </a:r>
            <a:r>
              <a:rPr lang="en-US" altLang="zh-TW" dirty="0"/>
              <a:t> together into a faire platter, and season it with a good </a:t>
            </a:r>
            <a:r>
              <a:rPr lang="en-US" altLang="zh-TW" dirty="0" err="1"/>
              <a:t>handfull</a:t>
            </a:r>
            <a:r>
              <a:rPr lang="en-US" altLang="zh-TW" dirty="0"/>
              <a:t> of sugar, a </a:t>
            </a:r>
            <a:r>
              <a:rPr lang="en-US" altLang="zh-TW" dirty="0" err="1">
                <a:solidFill>
                  <a:srgbClr val="FF0000"/>
                </a:solidFill>
              </a:rPr>
              <a:t>spooneful</a:t>
            </a:r>
            <a:r>
              <a:rPr lang="en-US" altLang="zh-TW" dirty="0">
                <a:solidFill>
                  <a:srgbClr val="FF0000"/>
                </a:solidFill>
              </a:rPr>
              <a:t> </a:t>
            </a:r>
            <a:r>
              <a:rPr lang="en-US" altLang="zh-TW" dirty="0"/>
              <a:t>of </a:t>
            </a:r>
            <a:r>
              <a:rPr lang="en-US" altLang="zh-TW" dirty="0" err="1"/>
              <a:t>synamon</a:t>
            </a:r>
            <a:r>
              <a:rPr lang="en-US" altLang="zh-TW" dirty="0"/>
              <a:t>, and a little Ginger: then take a </a:t>
            </a:r>
            <a:r>
              <a:rPr lang="en-US" altLang="zh-TW" dirty="0" err="1"/>
              <a:t>friing</a:t>
            </a:r>
            <a:r>
              <a:rPr lang="en-US" altLang="zh-TW" dirty="0"/>
              <a:t> pan, and put in a </a:t>
            </a:r>
            <a:r>
              <a:rPr lang="en-US" altLang="zh-TW" dirty="0" err="1">
                <a:solidFill>
                  <a:srgbClr val="FF0000"/>
                </a:solidFill>
              </a:rPr>
              <a:t>litle</a:t>
            </a:r>
            <a:r>
              <a:rPr lang="en-US" altLang="zh-TW" dirty="0">
                <a:solidFill>
                  <a:srgbClr val="FF0000"/>
                </a:solidFill>
              </a:rPr>
              <a:t> </a:t>
            </a:r>
            <a:r>
              <a:rPr lang="en-US" altLang="zh-TW" dirty="0" err="1">
                <a:solidFill>
                  <a:srgbClr val="FF0000"/>
                </a:solidFill>
              </a:rPr>
              <a:t>peece</a:t>
            </a:r>
            <a:r>
              <a:rPr lang="en-US" altLang="zh-TW" dirty="0">
                <a:solidFill>
                  <a:srgbClr val="FF0000"/>
                </a:solidFill>
              </a:rPr>
              <a:t> of Butter, as big as your </a:t>
            </a:r>
            <a:r>
              <a:rPr lang="en-US" altLang="zh-TW" dirty="0" err="1">
                <a:solidFill>
                  <a:schemeClr val="accent1"/>
                </a:solidFill>
              </a:rPr>
              <a:t>thumbe</a:t>
            </a:r>
            <a:r>
              <a:rPr lang="en-US" altLang="zh-TW" dirty="0">
                <a:solidFill>
                  <a:srgbClr val="FF0000"/>
                </a:solidFill>
              </a:rPr>
              <a:t>, </a:t>
            </a:r>
            <a:r>
              <a:rPr lang="en-US" altLang="zh-TW" dirty="0"/>
              <a:t>and when it is molten brown, cast it out of your pan, and with a ladle put to the further side of your pan some of your </a:t>
            </a:r>
            <a:r>
              <a:rPr lang="en-US" altLang="zh-TW" dirty="0" err="1"/>
              <a:t>stuffe</a:t>
            </a:r>
            <a:r>
              <a:rPr lang="en-US" altLang="zh-TW" dirty="0"/>
              <a:t>, and hold your pan ..., so that your </a:t>
            </a:r>
            <a:r>
              <a:rPr lang="en-US" altLang="zh-TW" dirty="0" err="1">
                <a:solidFill>
                  <a:schemeClr val="accent1"/>
                </a:solidFill>
              </a:rPr>
              <a:t>stuffe</a:t>
            </a:r>
            <a:r>
              <a:rPr lang="en-US" altLang="zh-TW" dirty="0"/>
              <a:t> may run abroad over all the pan as thin as may be: then set it to the fire, and let the </a:t>
            </a:r>
            <a:r>
              <a:rPr lang="en-US" altLang="zh-TW" dirty="0" err="1">
                <a:solidFill>
                  <a:schemeClr val="accent1"/>
                </a:solidFill>
              </a:rPr>
              <a:t>fyre</a:t>
            </a:r>
            <a:r>
              <a:rPr lang="en-US" altLang="zh-TW" dirty="0"/>
              <a:t> be </a:t>
            </a:r>
            <a:r>
              <a:rPr lang="en-US" altLang="zh-TW" dirty="0" err="1"/>
              <a:t>verie</a:t>
            </a:r>
            <a:r>
              <a:rPr lang="en-US" altLang="zh-TW" dirty="0"/>
              <a:t> soft, and when the one side is baked, then turn the other, and bake </a:t>
            </a:r>
            <a:r>
              <a:rPr lang="en-US" altLang="zh-TW" dirty="0">
                <a:solidFill>
                  <a:schemeClr val="accent1"/>
                </a:solidFill>
              </a:rPr>
              <a:t>them</a:t>
            </a:r>
            <a:r>
              <a:rPr lang="en-US" altLang="zh-TW" dirty="0"/>
              <a:t> as dry as ye can without burning.</a:t>
            </a:r>
            <a:endParaRPr lang="zh-TW" altLang="zh-TW" dirty="0"/>
          </a:p>
          <a:p>
            <a:endParaRPr lang="zh-TW" altLang="en-US" dirty="0"/>
          </a:p>
        </p:txBody>
      </p:sp>
    </p:spTree>
    <p:extLst>
      <p:ext uri="{BB962C8B-B14F-4D97-AF65-F5344CB8AC3E}">
        <p14:creationId xmlns:p14="http://schemas.microsoft.com/office/powerpoint/2010/main" val="545115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US" altLang="zh-TW" dirty="0" smtClean="0"/>
              <a:t>17</a:t>
            </a:r>
            <a:r>
              <a:rPr lang="en-US" altLang="zh-TW" baseline="30000" dirty="0" smtClean="0"/>
              <a:t>th</a:t>
            </a:r>
            <a:r>
              <a:rPr lang="en-US" altLang="zh-TW" dirty="0" smtClean="0"/>
              <a:t> Century</a:t>
            </a:r>
            <a:endParaRPr lang="zh-TW" altLang="en-US" dirty="0"/>
          </a:p>
        </p:txBody>
      </p:sp>
      <p:sp>
        <p:nvSpPr>
          <p:cNvPr id="5" name="副標題 4"/>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33708823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The Queens Closet Opened</a:t>
            </a:r>
            <a:endParaRPr lang="zh-TW" altLang="en-US" dirty="0"/>
          </a:p>
        </p:txBody>
      </p:sp>
      <p:sp>
        <p:nvSpPr>
          <p:cNvPr id="3" name="內容版面配置區 2"/>
          <p:cNvSpPr>
            <a:spLocks noGrp="1"/>
          </p:cNvSpPr>
          <p:nvPr>
            <p:ph idx="1"/>
          </p:nvPr>
        </p:nvSpPr>
        <p:spPr/>
        <p:txBody>
          <a:bodyPr/>
          <a:lstStyle/>
          <a:p>
            <a:r>
              <a:rPr lang="en-US" altLang="zh-TW" dirty="0"/>
              <a:t>Author / Creator: W.M</a:t>
            </a:r>
            <a:r>
              <a:rPr lang="en-US" altLang="zh-TW" dirty="0" smtClean="0"/>
              <a:t>. (1668)</a:t>
            </a:r>
          </a:p>
          <a:p>
            <a:r>
              <a:rPr lang="en-US" altLang="zh-TW" dirty="0"/>
              <a:t>recipes originate in the kitchen of Henrietta Maria, the wife of King Charles </a:t>
            </a:r>
            <a:r>
              <a:rPr lang="en-US" altLang="zh-TW" dirty="0" smtClean="0"/>
              <a:t>I</a:t>
            </a:r>
          </a:p>
          <a:p>
            <a:r>
              <a:rPr lang="en-US" altLang="zh-TW" dirty="0"/>
              <a:t>contained expensive ingredients and could only have been afforded by the wealthy</a:t>
            </a:r>
            <a:endParaRPr lang="zh-TW" altLang="en-US" dirty="0"/>
          </a:p>
        </p:txBody>
      </p:sp>
    </p:spTree>
    <p:extLst>
      <p:ext uri="{BB962C8B-B14F-4D97-AF65-F5344CB8AC3E}">
        <p14:creationId xmlns:p14="http://schemas.microsoft.com/office/powerpoint/2010/main" val="1190912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lstStyle/>
          <a:p>
            <a:endParaRPr lang="zh-TW" altLang="en-US"/>
          </a:p>
        </p:txBody>
      </p:sp>
      <p:pic>
        <p:nvPicPr>
          <p:cNvPr id="4" name="內容版面配置區 3" descr="Image of Cakes for a Princess "/>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79512" y="260648"/>
            <a:ext cx="8568952" cy="5832648"/>
          </a:xfrm>
          <a:prstGeom prst="rect">
            <a:avLst/>
          </a:prstGeom>
          <a:noFill/>
          <a:ln>
            <a:noFill/>
          </a:ln>
        </p:spPr>
      </p:pic>
      <p:sp>
        <p:nvSpPr>
          <p:cNvPr id="6" name="內容版面配置區 5"/>
          <p:cNvSpPr>
            <a:spLocks noGrp="1"/>
          </p:cNvSpPr>
          <p:nvPr>
            <p:ph sz="half" idx="2"/>
          </p:nvPr>
        </p:nvSpPr>
        <p:spPr>
          <a:xfrm>
            <a:off x="179512" y="6093296"/>
            <a:ext cx="7211144" cy="608931"/>
          </a:xfrm>
        </p:spPr>
        <p:txBody>
          <a:bodyPr/>
          <a:lstStyle/>
          <a:p>
            <a:r>
              <a:rPr lang="en-US" altLang="zh-TW" sz="2000" dirty="0"/>
              <a:t>The Queens Closet Opened - Cakes for a Princess</a:t>
            </a:r>
            <a:endParaRPr lang="zh-TW" altLang="zh-TW" sz="2000" dirty="0"/>
          </a:p>
          <a:p>
            <a:endParaRPr lang="zh-TW" altLang="en-US" dirty="0"/>
          </a:p>
        </p:txBody>
      </p:sp>
    </p:spTree>
    <p:extLst>
      <p:ext uri="{BB962C8B-B14F-4D97-AF65-F5344CB8AC3E}">
        <p14:creationId xmlns:p14="http://schemas.microsoft.com/office/powerpoint/2010/main" val="39118805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457200" y="274638"/>
            <a:ext cx="8229600" cy="2074242"/>
          </a:xfrm>
        </p:spPr>
        <p:txBody>
          <a:bodyPr>
            <a:noAutofit/>
          </a:bodyPr>
          <a:lstStyle/>
          <a:p>
            <a:r>
              <a:rPr lang="en-US" altLang="zh-TW" sz="3500" dirty="0"/>
              <a:t>To make a Cake the way of the Royal Princess, the Lady Elizabeth, daughter to King CHARLES the </a:t>
            </a:r>
            <a:r>
              <a:rPr lang="en-US" altLang="zh-TW" sz="3500" dirty="0" smtClean="0"/>
              <a:t>first</a:t>
            </a:r>
            <a:r>
              <a:rPr lang="zh-TW" altLang="zh-TW" sz="3500" dirty="0"/>
              <a:t/>
            </a:r>
            <a:br>
              <a:rPr lang="zh-TW" altLang="zh-TW" sz="3500" dirty="0"/>
            </a:br>
            <a:endParaRPr lang="zh-TW" altLang="en-US" sz="3500" dirty="0"/>
          </a:p>
        </p:txBody>
      </p:sp>
      <p:sp>
        <p:nvSpPr>
          <p:cNvPr id="6" name="內容版面配置區 5"/>
          <p:cNvSpPr>
            <a:spLocks noGrp="1"/>
          </p:cNvSpPr>
          <p:nvPr>
            <p:ph idx="1"/>
          </p:nvPr>
        </p:nvSpPr>
        <p:spPr>
          <a:xfrm>
            <a:off x="457200" y="1988840"/>
            <a:ext cx="8229600" cy="4869160"/>
          </a:xfrm>
        </p:spPr>
        <p:txBody>
          <a:bodyPr>
            <a:normAutofit/>
          </a:bodyPr>
          <a:lstStyle/>
          <a:p>
            <a:r>
              <a:rPr lang="en-US" altLang="zh-TW" dirty="0" smtClean="0"/>
              <a:t>Take </a:t>
            </a:r>
            <a:r>
              <a:rPr lang="en-US" altLang="zh-TW" dirty="0"/>
              <a:t>half a peck of Flower, half a pint of Rose-water, a pint of </a:t>
            </a:r>
            <a:r>
              <a:rPr lang="en-US" altLang="zh-TW" dirty="0">
                <a:solidFill>
                  <a:schemeClr val="accent1"/>
                </a:solidFill>
              </a:rPr>
              <a:t>Ale-yeast</a:t>
            </a:r>
            <a:r>
              <a:rPr lang="en-US" altLang="zh-TW" dirty="0"/>
              <a:t>, a pint of </a:t>
            </a:r>
            <a:r>
              <a:rPr lang="en-US" altLang="zh-TW" dirty="0">
                <a:solidFill>
                  <a:schemeClr val="accent1"/>
                </a:solidFill>
              </a:rPr>
              <a:t>Cream</a:t>
            </a:r>
            <a:r>
              <a:rPr lang="en-US" altLang="zh-TW" dirty="0"/>
              <a:t>, boil it, a pound and an </a:t>
            </a:r>
            <a:r>
              <a:rPr lang="en-US" altLang="zh-TW" dirty="0">
                <a:solidFill>
                  <a:schemeClr val="accent1"/>
                </a:solidFill>
              </a:rPr>
              <a:t>half</a:t>
            </a:r>
            <a:r>
              <a:rPr lang="en-US" altLang="zh-TW" dirty="0"/>
              <a:t> of Butter, six Eggs, (leave out the whites) four pound of Currans, one half of </a:t>
            </a:r>
            <a:r>
              <a:rPr lang="en-US" altLang="zh-TW" dirty="0">
                <a:solidFill>
                  <a:schemeClr val="accent1"/>
                </a:solidFill>
              </a:rPr>
              <a:t>Sugar</a:t>
            </a:r>
            <a:r>
              <a:rPr lang="en-US" altLang="zh-TW" dirty="0"/>
              <a:t>, one Nutmeg, and a little Salt, work it very well, and let it stand half an hour by the fire, and then work it again, and then make it up, and let it stand an hour and a half, in the Oven; let not your Oven be too hot.</a:t>
            </a:r>
            <a:endParaRPr lang="zh-TW" altLang="zh-TW" dirty="0"/>
          </a:p>
          <a:p>
            <a:endParaRPr lang="zh-TW" altLang="en-US" dirty="0"/>
          </a:p>
        </p:txBody>
      </p:sp>
    </p:spTree>
    <p:extLst>
      <p:ext uri="{BB962C8B-B14F-4D97-AF65-F5344CB8AC3E}">
        <p14:creationId xmlns:p14="http://schemas.microsoft.com/office/powerpoint/2010/main" val="15897811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smtClean="0"/>
              <a:t>Reference</a:t>
            </a:r>
            <a:endParaRPr lang="zh-TW" altLang="en-US" dirty="0"/>
          </a:p>
        </p:txBody>
      </p:sp>
      <p:sp>
        <p:nvSpPr>
          <p:cNvPr id="3" name="內容版面配置區 2"/>
          <p:cNvSpPr>
            <a:spLocks noGrp="1"/>
          </p:cNvSpPr>
          <p:nvPr>
            <p:ph idx="1"/>
          </p:nvPr>
        </p:nvSpPr>
        <p:spPr/>
        <p:txBody>
          <a:bodyPr/>
          <a:lstStyle/>
          <a:p>
            <a:r>
              <a:rPr lang="en-US" altLang="zh-TW" dirty="0" smtClean="0"/>
              <a:t>British Library</a:t>
            </a:r>
          </a:p>
          <a:p>
            <a:pPr marL="0" indent="0">
              <a:buNone/>
            </a:pPr>
            <a:r>
              <a:rPr lang="en-US" altLang="zh-TW" dirty="0" smtClean="0">
                <a:hlinkClick r:id="rId2"/>
              </a:rPr>
              <a:t>http</a:t>
            </a:r>
            <a:r>
              <a:rPr lang="en-US" altLang="zh-TW" dirty="0">
                <a:hlinkClick r:id="rId2"/>
              </a:rPr>
              <a:t>://</a:t>
            </a:r>
            <a:r>
              <a:rPr lang="en-US" altLang="zh-TW" dirty="0" smtClean="0">
                <a:hlinkClick r:id="rId2"/>
              </a:rPr>
              <a:t>www.bl.uk/learning/langlit/booksforcooks/booksforcooks.html</a:t>
            </a:r>
            <a:endParaRPr lang="en-US" altLang="zh-TW" dirty="0" smtClean="0"/>
          </a:p>
          <a:p>
            <a:pPr marL="0" indent="0">
              <a:buNone/>
            </a:pPr>
            <a:endParaRPr lang="zh-TW" altLang="en-US" dirty="0"/>
          </a:p>
        </p:txBody>
      </p:sp>
    </p:spTree>
    <p:extLst>
      <p:ext uri="{BB962C8B-B14F-4D97-AF65-F5344CB8AC3E}">
        <p14:creationId xmlns:p14="http://schemas.microsoft.com/office/powerpoint/2010/main" val="3927597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476672"/>
            <a:ext cx="8229600" cy="5616624"/>
          </a:xfrm>
        </p:spPr>
        <p:txBody>
          <a:bodyPr>
            <a:normAutofit lnSpcReduction="10000"/>
          </a:bodyPr>
          <a:lstStyle/>
          <a:p>
            <a:pPr marL="0" indent="0">
              <a:buNone/>
            </a:pPr>
            <a:r>
              <a:rPr lang="zh-TW" altLang="en-US" dirty="0"/>
              <a:t> </a:t>
            </a:r>
            <a:r>
              <a:rPr lang="zh-TW" altLang="en-US" dirty="0" smtClean="0"/>
              <a:t>   </a:t>
            </a:r>
            <a:r>
              <a:rPr lang="en-US" altLang="zh-TW" dirty="0" smtClean="0"/>
              <a:t>“Brought </a:t>
            </a:r>
            <a:r>
              <a:rPr lang="en-US" altLang="zh-TW" dirty="0"/>
              <a:t>together, it is possible to see cookbooks as history in at least two important ways; they give meaning to the past by representing culinary heritage and they are in themselves sources of history as documents and blueprints for experiences that can be interpreted to represent the past</a:t>
            </a:r>
            <a:r>
              <a:rPr lang="en-US" altLang="zh-TW" dirty="0" smtClean="0"/>
              <a:t>.”</a:t>
            </a:r>
          </a:p>
          <a:p>
            <a:pPr marL="0" indent="0">
              <a:buNone/>
            </a:pPr>
            <a:r>
              <a:rPr lang="zh-TW" altLang="en-US" dirty="0" smtClean="0"/>
              <a:t>                                                          </a:t>
            </a:r>
            <a:r>
              <a:rPr lang="en-US" altLang="zh-TW" dirty="0" smtClean="0"/>
              <a:t>--</a:t>
            </a:r>
            <a:r>
              <a:rPr lang="zh-TW" altLang="en-US" dirty="0" smtClean="0"/>
              <a:t> </a:t>
            </a:r>
            <a:r>
              <a:rPr lang="en-US" altLang="zh-TW" dirty="0" smtClean="0"/>
              <a:t>Adele </a:t>
            </a:r>
            <a:r>
              <a:rPr lang="en-US" altLang="zh-TW" dirty="0" err="1" smtClean="0"/>
              <a:t>Wessell</a:t>
            </a:r>
            <a:endParaRPr lang="en-US" altLang="zh-TW" dirty="0" smtClean="0"/>
          </a:p>
          <a:p>
            <a:pPr marL="0" indent="0">
              <a:buNone/>
            </a:pPr>
            <a:endParaRPr lang="en-US" altLang="zh-TW" b="1" i="1" dirty="0" smtClean="0"/>
          </a:p>
          <a:p>
            <a:pPr marL="0" indent="0">
              <a:buNone/>
            </a:pPr>
            <a:r>
              <a:rPr lang="en-US" altLang="zh-TW" b="1" i="1" dirty="0" smtClean="0"/>
              <a:t>Cookbooks </a:t>
            </a:r>
            <a:r>
              <a:rPr lang="en-US" altLang="zh-TW" b="1" i="1" dirty="0"/>
              <a:t>for Making History: As Sources for Historians and as Records of the Past</a:t>
            </a:r>
            <a:endParaRPr lang="zh-TW" altLang="zh-TW" b="1" i="1" dirty="0"/>
          </a:p>
          <a:p>
            <a:pPr marL="0" indent="0">
              <a:buNone/>
            </a:pPr>
            <a:endParaRPr lang="zh-TW" altLang="zh-TW" i="1" dirty="0"/>
          </a:p>
          <a:p>
            <a:pPr marL="0" indent="0">
              <a:buNone/>
            </a:pPr>
            <a:endParaRPr lang="zh-TW" altLang="zh-TW" dirty="0"/>
          </a:p>
          <a:p>
            <a:endParaRPr lang="zh-TW" altLang="en-US" dirty="0"/>
          </a:p>
        </p:txBody>
      </p:sp>
    </p:spTree>
    <p:extLst>
      <p:ext uri="{BB962C8B-B14F-4D97-AF65-F5344CB8AC3E}">
        <p14:creationId xmlns:p14="http://schemas.microsoft.com/office/powerpoint/2010/main" val="2626595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en-US" altLang="zh-TW" dirty="0" smtClean="0"/>
              <a:t>The End</a:t>
            </a:r>
            <a:endParaRPr lang="zh-TW" altLang="en-US" dirty="0"/>
          </a:p>
        </p:txBody>
      </p:sp>
      <p:sp>
        <p:nvSpPr>
          <p:cNvPr id="4" name="副標題 3"/>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4099350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395536" y="476672"/>
            <a:ext cx="8229600" cy="5832648"/>
          </a:xfrm>
        </p:spPr>
        <p:txBody>
          <a:bodyPr/>
          <a:lstStyle/>
          <a:p>
            <a:pPr marL="0" indent="0">
              <a:buNone/>
            </a:pPr>
            <a:r>
              <a:rPr lang="zh-TW" altLang="en-US" dirty="0" smtClean="0"/>
              <a:t>          </a:t>
            </a:r>
            <a:r>
              <a:rPr lang="en-US" altLang="zh-TW" dirty="0" smtClean="0"/>
              <a:t>“Cookbooks </a:t>
            </a:r>
            <a:r>
              <a:rPr lang="en-US" altLang="zh-TW" dirty="0"/>
              <a:t>are far more than that. They are like a magician0s hat</a:t>
            </a:r>
            <a:r>
              <a:rPr lang="en-US" altLang="zh-TW" u="sng" dirty="0"/>
              <a:t>: one can get more out of them than they seem to contain</a:t>
            </a:r>
            <a:r>
              <a:rPr lang="en-US" altLang="zh-TW" dirty="0"/>
              <a:t>. When they are read carefully, with due effort in understanding them as cultural artifacts</a:t>
            </a:r>
            <a:r>
              <a:rPr lang="en-US" altLang="zh-TW" u="sng" dirty="0"/>
              <a:t>, they are rewarding, surprising, and illuminating</a:t>
            </a:r>
            <a:r>
              <a:rPr lang="en-US" altLang="zh-TW" dirty="0" smtClean="0"/>
              <a:t>.”</a:t>
            </a:r>
          </a:p>
          <a:p>
            <a:pPr marL="0" indent="0">
              <a:buNone/>
            </a:pPr>
            <a:r>
              <a:rPr lang="zh-TW" altLang="en-US" dirty="0"/>
              <a:t> </a:t>
            </a:r>
            <a:r>
              <a:rPr lang="zh-TW" altLang="en-US" dirty="0" smtClean="0"/>
              <a:t>                                                </a:t>
            </a:r>
            <a:r>
              <a:rPr lang="en-US" altLang="zh-TW" dirty="0" smtClean="0"/>
              <a:t>--</a:t>
            </a:r>
            <a:r>
              <a:rPr lang="zh-TW" altLang="en-US" dirty="0" smtClean="0"/>
              <a:t> </a:t>
            </a:r>
            <a:r>
              <a:rPr lang="en-US" altLang="zh-TW" dirty="0"/>
              <a:t>Barbara Wheaton</a:t>
            </a:r>
            <a:endParaRPr lang="zh-TW" altLang="zh-TW" dirty="0"/>
          </a:p>
          <a:p>
            <a:pPr marL="0" indent="0">
              <a:buNone/>
            </a:pPr>
            <a:endParaRPr lang="zh-TW" altLang="zh-TW" dirty="0"/>
          </a:p>
          <a:p>
            <a:pPr marL="0" indent="0">
              <a:buNone/>
            </a:pPr>
            <a:r>
              <a:rPr lang="en-US" altLang="zh-TW" b="1" i="1" dirty="0"/>
              <a:t>FINDING REAL LIFE IN COOKBOOKS: THE ADVENTURES OF A CULINARY HISTORIAN </a:t>
            </a:r>
            <a:endParaRPr lang="zh-TW" altLang="en-US" b="1" i="1" dirty="0"/>
          </a:p>
        </p:txBody>
      </p:sp>
    </p:spTree>
    <p:extLst>
      <p:ext uri="{BB962C8B-B14F-4D97-AF65-F5344CB8AC3E}">
        <p14:creationId xmlns:p14="http://schemas.microsoft.com/office/powerpoint/2010/main" val="3494847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Middle English Period(1066-1470)</a:t>
            </a:r>
            <a:endParaRPr lang="zh-TW" altLang="en-US" dirty="0"/>
          </a:p>
        </p:txBody>
      </p:sp>
      <p:sp>
        <p:nvSpPr>
          <p:cNvPr id="3" name="內容版面配置區 2"/>
          <p:cNvSpPr>
            <a:spLocks noGrp="1"/>
          </p:cNvSpPr>
          <p:nvPr>
            <p:ph idx="1"/>
          </p:nvPr>
        </p:nvSpPr>
        <p:spPr/>
        <p:txBody>
          <a:bodyPr/>
          <a:lstStyle/>
          <a:p>
            <a:r>
              <a:rPr lang="en-US" altLang="zh-TW" dirty="0"/>
              <a:t>Norman conquest of England in </a:t>
            </a:r>
            <a:r>
              <a:rPr lang="en-US" altLang="zh-TW" dirty="0" smtClean="0"/>
              <a:t>1066</a:t>
            </a:r>
          </a:p>
          <a:p>
            <a:r>
              <a:rPr lang="en-US" altLang="zh-TW" dirty="0" smtClean="0"/>
              <a:t>About 1470,</a:t>
            </a:r>
            <a:r>
              <a:rPr lang="en-US" altLang="zh-TW" dirty="0"/>
              <a:t> London-based dialect became the main standard (Chancery Standard)</a:t>
            </a:r>
          </a:p>
          <a:p>
            <a:r>
              <a:rPr lang="en-US" altLang="zh-TW" dirty="0"/>
              <a:t>mass adoption of Norman-French vocabulary</a:t>
            </a:r>
          </a:p>
          <a:p>
            <a:pPr marL="0" indent="0">
              <a:buNone/>
            </a:pPr>
            <a:r>
              <a:rPr lang="en-US" altLang="zh-TW" dirty="0"/>
              <a:t>pig&gt;</a:t>
            </a:r>
            <a:r>
              <a:rPr lang="en-US" altLang="zh-TW" dirty="0">
                <a:solidFill>
                  <a:schemeClr val="accent1"/>
                </a:solidFill>
              </a:rPr>
              <a:t>pork</a:t>
            </a:r>
            <a:r>
              <a:rPr lang="en-US" altLang="zh-TW" dirty="0"/>
              <a:t>, chicken&gt;</a:t>
            </a:r>
            <a:r>
              <a:rPr lang="en-US" altLang="zh-TW" dirty="0">
                <a:solidFill>
                  <a:schemeClr val="accent1"/>
                </a:solidFill>
              </a:rPr>
              <a:t>poultry</a:t>
            </a:r>
            <a:r>
              <a:rPr lang="en-US" altLang="zh-TW" dirty="0"/>
              <a:t>, cow&gt;</a:t>
            </a:r>
            <a:r>
              <a:rPr lang="en-US" altLang="zh-TW" dirty="0">
                <a:solidFill>
                  <a:schemeClr val="accent1"/>
                </a:solidFill>
              </a:rPr>
              <a:t>beef</a:t>
            </a:r>
            <a:r>
              <a:rPr lang="en-US" altLang="zh-TW" dirty="0"/>
              <a:t>, </a:t>
            </a:r>
          </a:p>
          <a:p>
            <a:pPr marL="0" indent="0">
              <a:buNone/>
            </a:pPr>
            <a:r>
              <a:rPr lang="en-US" altLang="zh-TW" dirty="0"/>
              <a:t>wood&gt;</a:t>
            </a:r>
            <a:r>
              <a:rPr lang="en-US" altLang="zh-TW" dirty="0">
                <a:solidFill>
                  <a:schemeClr val="accent1"/>
                </a:solidFill>
              </a:rPr>
              <a:t>forest</a:t>
            </a:r>
            <a:r>
              <a:rPr lang="en-US" altLang="zh-TW" dirty="0"/>
              <a:t>, sheep&gt;</a:t>
            </a:r>
            <a:r>
              <a:rPr lang="en-US" altLang="zh-TW" dirty="0">
                <a:solidFill>
                  <a:schemeClr val="accent1"/>
                </a:solidFill>
              </a:rPr>
              <a:t>mutton</a:t>
            </a:r>
            <a:r>
              <a:rPr lang="en-US" altLang="zh-TW" dirty="0"/>
              <a:t>, </a:t>
            </a:r>
            <a:r>
              <a:rPr lang="en-US" altLang="zh-TW" dirty="0" smtClean="0"/>
              <a:t>house&gt;</a:t>
            </a:r>
            <a:r>
              <a:rPr lang="en-US" altLang="zh-TW" dirty="0" smtClean="0">
                <a:solidFill>
                  <a:schemeClr val="accent1"/>
                </a:solidFill>
              </a:rPr>
              <a:t>mansion</a:t>
            </a:r>
            <a:endParaRPr lang="zh-TW" altLang="en-US" dirty="0">
              <a:solidFill>
                <a:schemeClr val="accent1"/>
              </a:solidFill>
            </a:endParaRPr>
          </a:p>
        </p:txBody>
      </p:sp>
    </p:spTree>
    <p:extLst>
      <p:ext uri="{BB962C8B-B14F-4D97-AF65-F5344CB8AC3E}">
        <p14:creationId xmlns:p14="http://schemas.microsoft.com/office/powerpoint/2010/main" val="3239998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a:t>The </a:t>
            </a:r>
            <a:r>
              <a:rPr lang="en-US" altLang="zh-TW" dirty="0" err="1"/>
              <a:t>Forme</a:t>
            </a:r>
            <a:r>
              <a:rPr lang="en-US" altLang="zh-TW" dirty="0"/>
              <a:t> of </a:t>
            </a:r>
            <a:r>
              <a:rPr lang="en-US" altLang="zh-TW" dirty="0" err="1"/>
              <a:t>Cury</a:t>
            </a:r>
            <a:r>
              <a:rPr lang="en-US" altLang="zh-TW" dirty="0"/>
              <a:t> (1390</a:t>
            </a:r>
            <a:r>
              <a:rPr lang="en-US" altLang="zh-TW" dirty="0" smtClean="0"/>
              <a:t>)</a:t>
            </a:r>
            <a:endParaRPr lang="zh-TW" altLang="en-US" dirty="0"/>
          </a:p>
        </p:txBody>
      </p:sp>
      <p:sp>
        <p:nvSpPr>
          <p:cNvPr id="3" name="內容版面配置區 2"/>
          <p:cNvSpPr>
            <a:spLocks noGrp="1"/>
          </p:cNvSpPr>
          <p:nvPr>
            <p:ph idx="1"/>
          </p:nvPr>
        </p:nvSpPr>
        <p:spPr>
          <a:xfrm>
            <a:off x="457200" y="1412776"/>
            <a:ext cx="8229600" cy="4968552"/>
          </a:xfrm>
        </p:spPr>
        <p:txBody>
          <a:bodyPr>
            <a:normAutofit/>
          </a:bodyPr>
          <a:lstStyle/>
          <a:p>
            <a:r>
              <a:rPr lang="en-US" altLang="zh-TW" dirty="0" smtClean="0"/>
              <a:t>Written by the </a:t>
            </a:r>
            <a:r>
              <a:rPr lang="en-US" altLang="zh-TW" dirty="0"/>
              <a:t>master-cooks of Richard II (1377 - 1399</a:t>
            </a:r>
            <a:r>
              <a:rPr lang="en-US" altLang="zh-TW" dirty="0" smtClean="0"/>
              <a:t>)</a:t>
            </a:r>
            <a:r>
              <a:rPr lang="en-US" altLang="zh-TW" b="1" dirty="0"/>
              <a:t> </a:t>
            </a:r>
            <a:endParaRPr lang="en-US" altLang="zh-TW" dirty="0" smtClean="0"/>
          </a:p>
          <a:p>
            <a:endParaRPr lang="en-US" altLang="zh-TW" sz="2000" b="1" dirty="0"/>
          </a:p>
          <a:p>
            <a:endParaRPr lang="en-US" altLang="zh-TW" sz="2000" b="1" dirty="0" smtClean="0"/>
          </a:p>
          <a:p>
            <a:endParaRPr lang="en-US" altLang="zh-TW" sz="2000" b="1" dirty="0"/>
          </a:p>
          <a:p>
            <a:endParaRPr lang="en-US" altLang="zh-TW" sz="2000" b="1" dirty="0" smtClean="0"/>
          </a:p>
          <a:p>
            <a:endParaRPr lang="en-US" altLang="zh-TW" sz="2000" b="1" dirty="0"/>
          </a:p>
          <a:p>
            <a:endParaRPr lang="en-US" altLang="zh-TW" sz="2000" b="1" dirty="0" smtClean="0"/>
          </a:p>
          <a:p>
            <a:endParaRPr lang="en-US" altLang="zh-TW" sz="2000" b="1" dirty="0"/>
          </a:p>
          <a:p>
            <a:endParaRPr lang="en-US" altLang="zh-TW" sz="2000" b="1" dirty="0" smtClean="0"/>
          </a:p>
          <a:p>
            <a:pPr marL="0" indent="0">
              <a:buNone/>
            </a:pPr>
            <a:endParaRPr lang="en-US" altLang="zh-TW" sz="2000" b="1" dirty="0" smtClean="0"/>
          </a:p>
          <a:p>
            <a:pPr marL="0" indent="0">
              <a:buNone/>
            </a:pPr>
            <a:r>
              <a:rPr lang="en-US" altLang="zh-TW" sz="2000" b="1" dirty="0" smtClean="0"/>
              <a:t>Blank </a:t>
            </a:r>
            <a:r>
              <a:rPr lang="en-US" altLang="zh-TW" sz="2000" b="1" dirty="0" err="1"/>
              <a:t>Mang</a:t>
            </a:r>
            <a:r>
              <a:rPr lang="en-US" altLang="zh-TW" sz="2000" b="1" dirty="0"/>
              <a:t> taken from The </a:t>
            </a:r>
            <a:r>
              <a:rPr lang="en-US" altLang="zh-TW" sz="2000" b="1" dirty="0" err="1"/>
              <a:t>Forme</a:t>
            </a:r>
            <a:r>
              <a:rPr lang="en-US" altLang="zh-TW" sz="2000" b="1" dirty="0"/>
              <a:t> of </a:t>
            </a:r>
            <a:r>
              <a:rPr lang="en-US" altLang="zh-TW" sz="2000" b="1" dirty="0" err="1"/>
              <a:t>Cury</a:t>
            </a:r>
            <a:r>
              <a:rPr lang="en-US" altLang="zh-TW" sz="2000" b="1" dirty="0"/>
              <a:t>, 1037.g.28</a:t>
            </a:r>
            <a:endParaRPr lang="zh-TW" altLang="zh-TW" sz="2000" dirty="0"/>
          </a:p>
          <a:p>
            <a:endParaRPr lang="en-US" altLang="zh-TW" dirty="0" smtClean="0"/>
          </a:p>
          <a:p>
            <a:endParaRPr lang="zh-TW" altLang="en-US" dirty="0"/>
          </a:p>
        </p:txBody>
      </p:sp>
      <p:pic>
        <p:nvPicPr>
          <p:cNvPr id="4" name="圖片 3" descr="Blank Mang taken from The Forme of Cury, 1037.g.28"/>
          <p:cNvPicPr/>
          <p:nvPr/>
        </p:nvPicPr>
        <p:blipFill>
          <a:blip r:embed="rId2">
            <a:extLst>
              <a:ext uri="{28A0092B-C50C-407E-A947-70E740481C1C}">
                <a14:useLocalDpi xmlns:a14="http://schemas.microsoft.com/office/drawing/2010/main" val="0"/>
              </a:ext>
            </a:extLst>
          </a:blip>
          <a:srcRect/>
          <a:stretch>
            <a:fillRect/>
          </a:stretch>
        </p:blipFill>
        <p:spPr bwMode="auto">
          <a:xfrm>
            <a:off x="550440" y="2564904"/>
            <a:ext cx="7909991" cy="3096344"/>
          </a:xfrm>
          <a:prstGeom prst="rect">
            <a:avLst/>
          </a:prstGeom>
          <a:noFill/>
          <a:ln>
            <a:noFill/>
          </a:ln>
        </p:spPr>
      </p:pic>
    </p:spTree>
    <p:extLst>
      <p:ext uri="{BB962C8B-B14F-4D97-AF65-F5344CB8AC3E}">
        <p14:creationId xmlns:p14="http://schemas.microsoft.com/office/powerpoint/2010/main" val="2946968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a:bodyPr>
          <a:lstStyle/>
          <a:p>
            <a:r>
              <a:rPr lang="en-US" altLang="zh-TW" dirty="0"/>
              <a:t>Blank </a:t>
            </a:r>
            <a:r>
              <a:rPr lang="en-US" altLang="zh-TW" dirty="0" err="1" smtClean="0"/>
              <a:t>Mang</a:t>
            </a:r>
            <a:endParaRPr lang="zh-TW" altLang="en-US" dirty="0"/>
          </a:p>
        </p:txBody>
      </p:sp>
      <p:sp>
        <p:nvSpPr>
          <p:cNvPr id="3" name="內容版面配置區 2"/>
          <p:cNvSpPr>
            <a:spLocks noGrp="1"/>
          </p:cNvSpPr>
          <p:nvPr>
            <p:ph idx="1"/>
          </p:nvPr>
        </p:nvSpPr>
        <p:spPr>
          <a:xfrm>
            <a:off x="457200" y="1600200"/>
            <a:ext cx="8229600" cy="4853136"/>
          </a:xfrm>
        </p:spPr>
        <p:txBody>
          <a:bodyPr>
            <a:normAutofit fontScale="92500" lnSpcReduction="10000"/>
          </a:bodyPr>
          <a:lstStyle/>
          <a:p>
            <a:r>
              <a:rPr lang="en-US" altLang="zh-TW" dirty="0" smtClean="0"/>
              <a:t>Take </a:t>
            </a:r>
            <a:r>
              <a:rPr lang="en-US" altLang="zh-TW" dirty="0" err="1"/>
              <a:t>Capouns</a:t>
            </a:r>
            <a:r>
              <a:rPr lang="en-US" altLang="zh-TW" dirty="0"/>
              <a:t> and </a:t>
            </a:r>
            <a:r>
              <a:rPr lang="en-US" altLang="zh-TW" dirty="0" err="1">
                <a:solidFill>
                  <a:schemeClr val="accent1"/>
                </a:solidFill>
              </a:rPr>
              <a:t>seeþ</a:t>
            </a:r>
            <a:r>
              <a:rPr lang="en-US" altLang="zh-TW" dirty="0">
                <a:solidFill>
                  <a:schemeClr val="accent1"/>
                </a:solidFill>
              </a:rPr>
              <a:t>(seethe)</a:t>
            </a:r>
            <a:r>
              <a:rPr lang="en-US" altLang="zh-TW" dirty="0"/>
              <a:t> </a:t>
            </a:r>
            <a:r>
              <a:rPr lang="en-US" altLang="zh-TW" dirty="0">
                <a:solidFill>
                  <a:schemeClr val="accent1"/>
                </a:solidFill>
              </a:rPr>
              <a:t>hem (</a:t>
            </a:r>
            <a:r>
              <a:rPr lang="en-US" altLang="zh-TW" dirty="0" smtClean="0">
                <a:solidFill>
                  <a:schemeClr val="accent1"/>
                </a:solidFill>
              </a:rPr>
              <a:t>them)</a:t>
            </a:r>
            <a:r>
              <a:rPr lang="en-US" altLang="zh-TW" dirty="0" smtClean="0"/>
              <a:t>, </a:t>
            </a:r>
            <a:r>
              <a:rPr lang="en-US" altLang="zh-TW" dirty="0" err="1" smtClean="0"/>
              <a:t>þenne</a:t>
            </a:r>
            <a:r>
              <a:rPr lang="en-US" altLang="zh-TW" dirty="0" smtClean="0"/>
              <a:t> </a:t>
            </a:r>
            <a:r>
              <a:rPr lang="en-US" altLang="zh-TW" dirty="0"/>
              <a:t>take hem up. take </a:t>
            </a:r>
            <a:r>
              <a:rPr lang="en-US" altLang="zh-TW" dirty="0" err="1"/>
              <a:t>Almandes</a:t>
            </a:r>
            <a:r>
              <a:rPr lang="en-US" altLang="zh-TW" dirty="0"/>
              <a:t> </a:t>
            </a:r>
            <a:r>
              <a:rPr lang="en-US" altLang="zh-TW" dirty="0" err="1"/>
              <a:t>blaunched</a:t>
            </a:r>
            <a:r>
              <a:rPr lang="en-US" altLang="zh-TW" dirty="0"/>
              <a:t>. </a:t>
            </a:r>
            <a:r>
              <a:rPr lang="en-US" altLang="zh-TW" dirty="0" err="1"/>
              <a:t>grynd</a:t>
            </a:r>
            <a:r>
              <a:rPr lang="en-US" altLang="zh-TW" dirty="0"/>
              <a:t> hem and </a:t>
            </a:r>
            <a:r>
              <a:rPr lang="en-US" altLang="zh-TW" dirty="0" err="1"/>
              <a:t>alay</a:t>
            </a:r>
            <a:r>
              <a:rPr lang="en-US" altLang="zh-TW" dirty="0"/>
              <a:t> hem up with the same broth. cast the </a:t>
            </a:r>
            <a:r>
              <a:rPr lang="en-US" altLang="zh-TW" dirty="0" err="1"/>
              <a:t>mylk</a:t>
            </a:r>
            <a:r>
              <a:rPr lang="en-US" altLang="zh-TW" dirty="0"/>
              <a:t> in a pot. </a:t>
            </a:r>
            <a:r>
              <a:rPr lang="en-US" altLang="zh-TW" dirty="0" err="1"/>
              <a:t>waisshe</a:t>
            </a:r>
            <a:r>
              <a:rPr lang="en-US" altLang="zh-TW" dirty="0"/>
              <a:t> </a:t>
            </a:r>
            <a:r>
              <a:rPr lang="en-US" altLang="zh-TW" dirty="0" err="1"/>
              <a:t>rys</a:t>
            </a:r>
            <a:r>
              <a:rPr lang="en-US" altLang="zh-TW" dirty="0"/>
              <a:t> and do </a:t>
            </a:r>
            <a:r>
              <a:rPr lang="en-US" altLang="zh-TW" dirty="0" err="1">
                <a:solidFill>
                  <a:schemeClr val="accent1"/>
                </a:solidFill>
              </a:rPr>
              <a:t>þerto</a:t>
            </a:r>
            <a:r>
              <a:rPr lang="en-US" altLang="zh-TW" dirty="0">
                <a:solidFill>
                  <a:schemeClr val="accent1"/>
                </a:solidFill>
              </a:rPr>
              <a:t>(thereto) </a:t>
            </a:r>
            <a:r>
              <a:rPr lang="en-US" altLang="zh-TW" dirty="0"/>
              <a:t>and </a:t>
            </a:r>
            <a:r>
              <a:rPr lang="en-US" altLang="zh-TW" dirty="0" err="1">
                <a:solidFill>
                  <a:schemeClr val="accent1"/>
                </a:solidFill>
              </a:rPr>
              <a:t>lat</a:t>
            </a:r>
            <a:r>
              <a:rPr lang="en-US" altLang="zh-TW" dirty="0">
                <a:solidFill>
                  <a:schemeClr val="accent1"/>
                </a:solidFill>
              </a:rPr>
              <a:t>(let) </a:t>
            </a:r>
            <a:r>
              <a:rPr lang="en-US" altLang="zh-TW" dirty="0"/>
              <a:t>it </a:t>
            </a:r>
            <a:r>
              <a:rPr lang="en-US" altLang="zh-TW" dirty="0" err="1"/>
              <a:t>seeþ</a:t>
            </a:r>
            <a:r>
              <a:rPr lang="en-US" altLang="zh-TW" dirty="0"/>
              <a:t>. </a:t>
            </a:r>
            <a:r>
              <a:rPr lang="en-US" altLang="zh-TW" dirty="0" err="1"/>
              <a:t>þanne</a:t>
            </a:r>
            <a:r>
              <a:rPr lang="en-US" altLang="zh-TW" dirty="0"/>
              <a:t> take brawn of </a:t>
            </a:r>
            <a:r>
              <a:rPr lang="en-US" altLang="zh-TW" dirty="0" err="1"/>
              <a:t>Capouns</a:t>
            </a:r>
            <a:r>
              <a:rPr lang="en-US" altLang="zh-TW" dirty="0"/>
              <a:t> </a:t>
            </a:r>
            <a:r>
              <a:rPr lang="en-US" altLang="zh-TW" dirty="0" err="1"/>
              <a:t>teere</a:t>
            </a:r>
            <a:r>
              <a:rPr lang="en-US" altLang="zh-TW" dirty="0"/>
              <a:t> it small and do </a:t>
            </a:r>
            <a:r>
              <a:rPr lang="en-US" altLang="zh-TW" dirty="0" err="1"/>
              <a:t>þerto</a:t>
            </a:r>
            <a:r>
              <a:rPr lang="en-US" altLang="zh-TW" dirty="0"/>
              <a:t>. take white </a:t>
            </a:r>
            <a:r>
              <a:rPr lang="en-US" altLang="zh-TW" dirty="0" err="1"/>
              <a:t>grece</a:t>
            </a:r>
            <a:r>
              <a:rPr lang="en-US" altLang="zh-TW" dirty="0"/>
              <a:t> </a:t>
            </a:r>
            <a:r>
              <a:rPr lang="en-US" altLang="zh-TW" dirty="0" err="1"/>
              <a:t>sugur</a:t>
            </a:r>
            <a:r>
              <a:rPr lang="en-US" altLang="zh-TW" dirty="0"/>
              <a:t> and salt and cast </a:t>
            </a:r>
            <a:r>
              <a:rPr lang="en-US" altLang="zh-TW" dirty="0" err="1"/>
              <a:t>þerinne</a:t>
            </a:r>
            <a:r>
              <a:rPr lang="en-US" altLang="zh-TW" dirty="0"/>
              <a:t>. </a:t>
            </a:r>
            <a:r>
              <a:rPr lang="en-US" altLang="zh-TW" dirty="0" err="1"/>
              <a:t>lat</a:t>
            </a:r>
            <a:r>
              <a:rPr lang="en-US" altLang="zh-TW" dirty="0"/>
              <a:t> it </a:t>
            </a:r>
            <a:r>
              <a:rPr lang="en-US" altLang="zh-TW" dirty="0" err="1"/>
              <a:t>seeþ</a:t>
            </a:r>
            <a:r>
              <a:rPr lang="en-US" altLang="zh-TW" dirty="0"/>
              <a:t>. </a:t>
            </a:r>
            <a:r>
              <a:rPr lang="en-US" altLang="zh-TW" dirty="0" err="1"/>
              <a:t>þenne</a:t>
            </a:r>
            <a:r>
              <a:rPr lang="en-US" altLang="zh-TW" dirty="0"/>
              <a:t> </a:t>
            </a:r>
            <a:r>
              <a:rPr lang="en-US" altLang="zh-TW" dirty="0" err="1">
                <a:solidFill>
                  <a:schemeClr val="accent1"/>
                </a:solidFill>
              </a:rPr>
              <a:t>messe</a:t>
            </a:r>
            <a:r>
              <a:rPr lang="en-US" altLang="zh-TW" dirty="0">
                <a:solidFill>
                  <a:schemeClr val="accent1"/>
                </a:solidFill>
              </a:rPr>
              <a:t> (mix) </a:t>
            </a:r>
            <a:r>
              <a:rPr lang="en-US" altLang="zh-TW" dirty="0"/>
              <a:t>it forth and </a:t>
            </a:r>
            <a:r>
              <a:rPr lang="en-US" altLang="zh-TW" dirty="0" err="1"/>
              <a:t>florissh</a:t>
            </a:r>
            <a:r>
              <a:rPr lang="en-US" altLang="zh-TW" dirty="0"/>
              <a:t> it with </a:t>
            </a:r>
            <a:r>
              <a:rPr lang="en-US" altLang="zh-TW" dirty="0" err="1">
                <a:solidFill>
                  <a:schemeClr val="accent1"/>
                </a:solidFill>
              </a:rPr>
              <a:t>aneys</a:t>
            </a:r>
            <a:r>
              <a:rPr lang="en-US" altLang="zh-TW" dirty="0">
                <a:solidFill>
                  <a:schemeClr val="accent1"/>
                </a:solidFill>
              </a:rPr>
              <a:t> (any) </a:t>
            </a:r>
            <a:r>
              <a:rPr lang="en-US" altLang="zh-TW" dirty="0"/>
              <a:t>in </a:t>
            </a:r>
            <a:r>
              <a:rPr lang="en-US" altLang="zh-TW" dirty="0" err="1"/>
              <a:t>confyt</a:t>
            </a:r>
            <a:r>
              <a:rPr lang="en-US" altLang="zh-TW" dirty="0"/>
              <a:t> </a:t>
            </a:r>
            <a:r>
              <a:rPr lang="en-US" altLang="zh-TW" dirty="0" err="1">
                <a:solidFill>
                  <a:schemeClr val="accent1"/>
                </a:solidFill>
              </a:rPr>
              <a:t>rede</a:t>
            </a:r>
            <a:r>
              <a:rPr lang="en-US" altLang="zh-TW" dirty="0">
                <a:solidFill>
                  <a:schemeClr val="accent1"/>
                </a:solidFill>
              </a:rPr>
              <a:t> (red) </a:t>
            </a:r>
            <a:r>
              <a:rPr lang="en-US" altLang="zh-TW" dirty="0" err="1"/>
              <a:t>oþer</a:t>
            </a:r>
            <a:r>
              <a:rPr lang="en-US" altLang="zh-TW" dirty="0"/>
              <a:t>  </a:t>
            </a:r>
            <a:r>
              <a:rPr lang="en-US" altLang="zh-TW" dirty="0" err="1">
                <a:solidFill>
                  <a:schemeClr val="accent1"/>
                </a:solidFill>
              </a:rPr>
              <a:t>whyt</a:t>
            </a:r>
            <a:r>
              <a:rPr lang="en-US" altLang="zh-TW" dirty="0">
                <a:solidFill>
                  <a:schemeClr val="accent1"/>
                </a:solidFill>
              </a:rPr>
              <a:t> (white)</a:t>
            </a:r>
            <a:r>
              <a:rPr lang="en-US" altLang="zh-TW" dirty="0"/>
              <a:t>.</a:t>
            </a:r>
            <a:r>
              <a:rPr lang="en-US" altLang="zh-TW" dirty="0">
                <a:solidFill>
                  <a:schemeClr val="accent1"/>
                </a:solidFill>
              </a:rPr>
              <a:t> </a:t>
            </a:r>
            <a:r>
              <a:rPr lang="en-US" altLang="zh-TW" dirty="0"/>
              <a:t>and with </a:t>
            </a:r>
            <a:r>
              <a:rPr lang="en-US" altLang="zh-TW" dirty="0" err="1"/>
              <a:t>Almaundes</a:t>
            </a:r>
            <a:r>
              <a:rPr lang="en-US" altLang="zh-TW" dirty="0"/>
              <a:t> </a:t>
            </a:r>
            <a:r>
              <a:rPr lang="en-US" altLang="zh-TW" dirty="0" err="1"/>
              <a:t>fryed</a:t>
            </a:r>
            <a:r>
              <a:rPr lang="en-US" altLang="zh-TW" dirty="0"/>
              <a:t> in </a:t>
            </a:r>
            <a:r>
              <a:rPr lang="en-US" altLang="zh-TW" dirty="0" err="1"/>
              <a:t>oyle</a:t>
            </a:r>
            <a:r>
              <a:rPr lang="en-US" altLang="zh-TW" dirty="0"/>
              <a:t> </a:t>
            </a:r>
            <a:r>
              <a:rPr lang="en-US" altLang="zh-TW" dirty="0">
                <a:solidFill>
                  <a:schemeClr val="accent1"/>
                </a:solidFill>
              </a:rPr>
              <a:t>(oil). </a:t>
            </a:r>
            <a:r>
              <a:rPr lang="en-US" altLang="zh-TW" dirty="0"/>
              <a:t>and </a:t>
            </a:r>
            <a:r>
              <a:rPr lang="en-US" altLang="zh-TW" dirty="0" err="1">
                <a:solidFill>
                  <a:schemeClr val="accent1"/>
                </a:solidFill>
              </a:rPr>
              <a:t>serue</a:t>
            </a:r>
            <a:r>
              <a:rPr lang="en-US" altLang="zh-TW" dirty="0">
                <a:solidFill>
                  <a:schemeClr val="accent1"/>
                </a:solidFill>
              </a:rPr>
              <a:t> (serve) </a:t>
            </a:r>
            <a:r>
              <a:rPr lang="en-US" altLang="zh-TW" dirty="0"/>
              <a:t>it forth.</a:t>
            </a:r>
            <a:endParaRPr lang="zh-TW" altLang="en-US" dirty="0"/>
          </a:p>
        </p:txBody>
      </p:sp>
    </p:spTree>
    <p:extLst>
      <p:ext uri="{BB962C8B-B14F-4D97-AF65-F5344CB8AC3E}">
        <p14:creationId xmlns:p14="http://schemas.microsoft.com/office/powerpoint/2010/main" val="458522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18864" y="143520"/>
            <a:ext cx="8229600" cy="1143000"/>
          </a:xfrm>
        </p:spPr>
        <p:txBody>
          <a:bodyPr/>
          <a:lstStyle/>
          <a:p>
            <a:r>
              <a:rPr lang="en-US" altLang="zh-TW" dirty="0" smtClean="0"/>
              <a:t>1780 Edition by Samuel </a:t>
            </a:r>
            <a:r>
              <a:rPr lang="en-US" altLang="zh-TW" dirty="0" err="1"/>
              <a:t>Pegge</a:t>
            </a:r>
            <a:r>
              <a:rPr lang="en-US" altLang="zh-TW" dirty="0" smtClean="0"/>
              <a:t> </a:t>
            </a:r>
            <a:endParaRPr lang="zh-TW" altLang="en-US" dirty="0"/>
          </a:p>
        </p:txBody>
      </p:sp>
      <p:pic>
        <p:nvPicPr>
          <p:cNvPr id="4" name="內容版面配置區 3" descr="http://www.pbm.com/~lindahl/foc/FoC066small.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3816424" cy="5256584"/>
          </a:xfrm>
          <a:prstGeom prst="rect">
            <a:avLst/>
          </a:prstGeom>
          <a:noFill/>
          <a:ln>
            <a:noFill/>
          </a:ln>
        </p:spPr>
      </p:pic>
      <p:pic>
        <p:nvPicPr>
          <p:cNvPr id="5" name="圖片 4" descr="http://www.pbm.com/~lindahl/foc/FoC067small.gif"/>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268760"/>
            <a:ext cx="4032448" cy="5184576"/>
          </a:xfrm>
          <a:prstGeom prst="rect">
            <a:avLst/>
          </a:prstGeom>
          <a:noFill/>
          <a:ln>
            <a:noFill/>
          </a:ln>
        </p:spPr>
      </p:pic>
    </p:spTree>
    <p:extLst>
      <p:ext uri="{BB962C8B-B14F-4D97-AF65-F5344CB8AC3E}">
        <p14:creationId xmlns:p14="http://schemas.microsoft.com/office/powerpoint/2010/main" val="3035270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79512" y="260648"/>
            <a:ext cx="8695087"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標題 4"/>
          <p:cNvSpPr>
            <a:spLocks noGrp="1"/>
          </p:cNvSpPr>
          <p:nvPr>
            <p:ph type="title"/>
          </p:nvPr>
        </p:nvSpPr>
        <p:spPr>
          <a:xfrm>
            <a:off x="539552" y="2492896"/>
            <a:ext cx="8229600" cy="508918"/>
          </a:xfrm>
        </p:spPr>
        <p:txBody>
          <a:bodyPr>
            <a:normAutofit/>
          </a:bodyPr>
          <a:lstStyle/>
          <a:p>
            <a:r>
              <a:rPr lang="en-US" altLang="zh-TW" sz="2000" dirty="0"/>
              <a:t>The </a:t>
            </a:r>
            <a:r>
              <a:rPr lang="en-US" altLang="zh-TW" sz="2000" dirty="0" err="1"/>
              <a:t>Forme</a:t>
            </a:r>
            <a:r>
              <a:rPr lang="en-US" altLang="zh-TW" sz="2000" dirty="0"/>
              <a:t> of </a:t>
            </a:r>
            <a:r>
              <a:rPr lang="en-US" altLang="zh-TW" sz="2000" dirty="0" err="1"/>
              <a:t>Cury</a:t>
            </a:r>
            <a:r>
              <a:rPr lang="en-US" altLang="zh-TW" sz="2000" dirty="0"/>
              <a:t> - </a:t>
            </a:r>
            <a:r>
              <a:rPr lang="en-US" altLang="zh-TW" sz="2000" dirty="0" err="1"/>
              <a:t>Pygges</a:t>
            </a:r>
            <a:r>
              <a:rPr lang="en-US" altLang="zh-TW" sz="2000" dirty="0"/>
              <a:t> in </a:t>
            </a:r>
            <a:r>
              <a:rPr lang="en-US" altLang="zh-TW" sz="2000" dirty="0" err="1"/>
              <a:t>sawse</a:t>
            </a:r>
            <a:r>
              <a:rPr lang="en-US" altLang="zh-TW" sz="2000" dirty="0"/>
              <a:t> </a:t>
            </a:r>
            <a:r>
              <a:rPr lang="en-US" altLang="zh-TW" sz="2000" dirty="0" err="1"/>
              <a:t>sawge</a:t>
            </a:r>
            <a:endParaRPr lang="zh-TW" altLang="en-US" sz="2000" dirty="0"/>
          </a:p>
        </p:txBody>
      </p:sp>
      <p:sp>
        <p:nvSpPr>
          <p:cNvPr id="6" name="內容版面配置區 5"/>
          <p:cNvSpPr>
            <a:spLocks noGrp="1"/>
          </p:cNvSpPr>
          <p:nvPr>
            <p:ph sz="half" idx="2"/>
          </p:nvPr>
        </p:nvSpPr>
        <p:spPr>
          <a:xfrm>
            <a:off x="539552" y="3140968"/>
            <a:ext cx="8208912" cy="3240360"/>
          </a:xfrm>
        </p:spPr>
        <p:txBody>
          <a:bodyPr>
            <a:normAutofit/>
          </a:bodyPr>
          <a:lstStyle/>
          <a:p>
            <a:r>
              <a:rPr lang="en-US" altLang="zh-TW" dirty="0"/>
              <a:t>Take </a:t>
            </a:r>
            <a:r>
              <a:rPr lang="en-US" altLang="zh-TW" dirty="0" err="1">
                <a:solidFill>
                  <a:schemeClr val="accent1"/>
                </a:solidFill>
              </a:rPr>
              <a:t>Piggs</a:t>
            </a:r>
            <a:r>
              <a:rPr lang="en-US" altLang="zh-TW" dirty="0"/>
              <a:t> </a:t>
            </a:r>
            <a:r>
              <a:rPr lang="en-US" altLang="zh-TW" dirty="0" err="1"/>
              <a:t>yskaldid</a:t>
            </a:r>
            <a:r>
              <a:rPr lang="en-US" altLang="zh-TW" dirty="0"/>
              <a:t> and quarter hem and </a:t>
            </a:r>
            <a:r>
              <a:rPr lang="en-US" altLang="zh-TW" dirty="0" err="1"/>
              <a:t>seeþ</a:t>
            </a:r>
            <a:r>
              <a:rPr lang="en-US" altLang="zh-TW" dirty="0"/>
              <a:t> hem in water and salt, take hem and </a:t>
            </a:r>
            <a:r>
              <a:rPr lang="en-US" altLang="zh-TW" dirty="0" err="1"/>
              <a:t>lat</a:t>
            </a:r>
            <a:r>
              <a:rPr lang="en-US" altLang="zh-TW" dirty="0"/>
              <a:t> hem </a:t>
            </a:r>
            <a:r>
              <a:rPr lang="en-US" altLang="zh-TW" dirty="0" err="1"/>
              <a:t>kele</a:t>
            </a:r>
            <a:r>
              <a:rPr lang="en-US" altLang="zh-TW" dirty="0"/>
              <a:t>. take </a:t>
            </a:r>
            <a:r>
              <a:rPr lang="en-US" altLang="zh-TW" dirty="0" err="1"/>
              <a:t>persel</a:t>
            </a:r>
            <a:r>
              <a:rPr lang="en-US" altLang="zh-TW" dirty="0"/>
              <a:t> </a:t>
            </a:r>
            <a:r>
              <a:rPr lang="en-US" altLang="zh-TW" dirty="0" err="1"/>
              <a:t>sawge</a:t>
            </a:r>
            <a:r>
              <a:rPr lang="en-US" altLang="zh-TW" dirty="0"/>
              <a:t>. and </a:t>
            </a:r>
            <a:r>
              <a:rPr lang="en-US" altLang="zh-TW" dirty="0" err="1"/>
              <a:t>grynde</a:t>
            </a:r>
            <a:r>
              <a:rPr lang="en-US" altLang="zh-TW" dirty="0"/>
              <a:t> it with </a:t>
            </a:r>
            <a:r>
              <a:rPr lang="en-US" altLang="zh-TW" dirty="0" err="1"/>
              <a:t>brede</a:t>
            </a:r>
            <a:r>
              <a:rPr lang="en-US" altLang="zh-TW" dirty="0"/>
              <a:t> and </a:t>
            </a:r>
            <a:r>
              <a:rPr lang="en-US" altLang="zh-TW" dirty="0" err="1"/>
              <a:t>zolkes</a:t>
            </a:r>
            <a:r>
              <a:rPr lang="en-US" altLang="zh-TW" dirty="0"/>
              <a:t> of </a:t>
            </a:r>
            <a:r>
              <a:rPr lang="en-US" altLang="zh-TW" dirty="0" err="1"/>
              <a:t>ayrenn</a:t>
            </a:r>
            <a:r>
              <a:rPr lang="en-US" altLang="zh-TW" dirty="0"/>
              <a:t> </a:t>
            </a:r>
            <a:r>
              <a:rPr lang="en-US" altLang="zh-TW" dirty="0" err="1"/>
              <a:t>harde</a:t>
            </a:r>
            <a:r>
              <a:rPr lang="en-US" altLang="zh-TW" dirty="0"/>
              <a:t> </a:t>
            </a:r>
            <a:r>
              <a:rPr lang="en-US" altLang="zh-TW" dirty="0" err="1"/>
              <a:t>ysode</a:t>
            </a:r>
            <a:r>
              <a:rPr lang="en-US" altLang="zh-TW" dirty="0"/>
              <a:t>. temper it up with </a:t>
            </a:r>
            <a:r>
              <a:rPr lang="en-US" altLang="zh-TW" dirty="0" err="1"/>
              <a:t>vyneger</a:t>
            </a:r>
            <a:r>
              <a:rPr lang="en-US" altLang="zh-TW" dirty="0"/>
              <a:t> sum what </a:t>
            </a:r>
            <a:r>
              <a:rPr lang="en-US" altLang="zh-TW" dirty="0" err="1"/>
              <a:t>thyk</a:t>
            </a:r>
            <a:r>
              <a:rPr lang="en-US" altLang="zh-TW" dirty="0"/>
              <a:t>. and, lay the</a:t>
            </a:r>
            <a:r>
              <a:rPr lang="en-US" altLang="zh-TW" dirty="0">
                <a:solidFill>
                  <a:schemeClr val="accent1"/>
                </a:solidFill>
              </a:rPr>
              <a:t> </a:t>
            </a:r>
            <a:r>
              <a:rPr lang="en-US" altLang="zh-TW" dirty="0" err="1">
                <a:solidFill>
                  <a:schemeClr val="accent1"/>
                </a:solidFill>
              </a:rPr>
              <a:t>Pygges</a:t>
            </a:r>
            <a:r>
              <a:rPr lang="en-US" altLang="zh-TW" dirty="0">
                <a:solidFill>
                  <a:schemeClr val="accent1"/>
                </a:solidFill>
              </a:rPr>
              <a:t> </a:t>
            </a:r>
            <a:r>
              <a:rPr lang="en-US" altLang="zh-TW" dirty="0"/>
              <a:t>in a </a:t>
            </a:r>
            <a:r>
              <a:rPr lang="en-US" altLang="zh-TW" dirty="0" err="1"/>
              <a:t>vessell</a:t>
            </a:r>
            <a:r>
              <a:rPr lang="en-US" altLang="zh-TW" dirty="0"/>
              <a:t>. and the </a:t>
            </a:r>
            <a:r>
              <a:rPr lang="en-US" altLang="zh-TW" dirty="0" err="1"/>
              <a:t>sewe</a:t>
            </a:r>
            <a:r>
              <a:rPr lang="en-US" altLang="zh-TW" dirty="0"/>
              <a:t> </a:t>
            </a:r>
            <a:r>
              <a:rPr lang="en-US" altLang="zh-TW" dirty="0" err="1"/>
              <a:t>onoward</a:t>
            </a:r>
            <a:r>
              <a:rPr lang="en-US" altLang="zh-TW" dirty="0"/>
              <a:t> and </a:t>
            </a:r>
            <a:r>
              <a:rPr lang="en-US" altLang="zh-TW" dirty="0" err="1">
                <a:solidFill>
                  <a:schemeClr val="accent1"/>
                </a:solidFill>
              </a:rPr>
              <a:t>serue</a:t>
            </a:r>
            <a:r>
              <a:rPr lang="en-US" altLang="zh-TW" dirty="0"/>
              <a:t> it forth.</a:t>
            </a:r>
            <a:endParaRPr lang="zh-TW" altLang="en-US" dirty="0"/>
          </a:p>
        </p:txBody>
      </p:sp>
    </p:spTree>
    <p:extLst>
      <p:ext uri="{BB962C8B-B14F-4D97-AF65-F5344CB8AC3E}">
        <p14:creationId xmlns:p14="http://schemas.microsoft.com/office/powerpoint/2010/main" val="2071222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TotalTime>
  <Words>1108</Words>
  <Application>Microsoft Office PowerPoint</Application>
  <PresentationFormat>如螢幕大小 (4:3)</PresentationFormat>
  <Paragraphs>109</Paragraphs>
  <Slides>30</Slides>
  <Notes>0</Notes>
  <HiddenSlides>0</HiddenSlides>
  <MMClips>0</MMClips>
  <ScaleCrop>false</ScaleCrop>
  <HeadingPairs>
    <vt:vector size="4" baseType="variant">
      <vt:variant>
        <vt:lpstr>佈景主題</vt:lpstr>
      </vt:variant>
      <vt:variant>
        <vt:i4>1</vt:i4>
      </vt:variant>
      <vt:variant>
        <vt:lpstr>投影片標題</vt:lpstr>
      </vt:variant>
      <vt:variant>
        <vt:i4>30</vt:i4>
      </vt:variant>
    </vt:vector>
  </HeadingPairs>
  <TitlesOfParts>
    <vt:vector size="31" baseType="lpstr">
      <vt:lpstr>Office 佈景主題</vt:lpstr>
      <vt:lpstr>Ancient English Cookbooks</vt:lpstr>
      <vt:lpstr>outline</vt:lpstr>
      <vt:lpstr>PowerPoint 簡報</vt:lpstr>
      <vt:lpstr>PowerPoint 簡報</vt:lpstr>
      <vt:lpstr>Middle English Period(1066-1470)</vt:lpstr>
      <vt:lpstr>The Forme of Cury (1390)</vt:lpstr>
      <vt:lpstr>Blank Mang</vt:lpstr>
      <vt:lpstr>1780 Edition by Samuel Pegge </vt:lpstr>
      <vt:lpstr>The Forme of Cury - Pygges in sawse sawge</vt:lpstr>
      <vt:lpstr>THE BOKE OF KOKERY</vt:lpstr>
      <vt:lpstr>Style of Writing</vt:lpstr>
      <vt:lpstr>PowerPoint 簡報</vt:lpstr>
      <vt:lpstr>Garbage</vt:lpstr>
      <vt:lpstr>A recipe for Custarde taken from the Boke of Kokery, c. 1440 </vt:lpstr>
      <vt:lpstr>Custard (French origin) lumbarde.</vt:lpstr>
      <vt:lpstr>Chancery Standard</vt:lpstr>
      <vt:lpstr>Early Modern English Period</vt:lpstr>
      <vt:lpstr>Language Style</vt:lpstr>
      <vt:lpstr>Example</vt:lpstr>
      <vt:lpstr>Example</vt:lpstr>
      <vt:lpstr>16th Century</vt:lpstr>
      <vt:lpstr>The Good Huswifes Jewell</vt:lpstr>
      <vt:lpstr>PowerPoint 簡報</vt:lpstr>
      <vt:lpstr>To make Pancakes</vt:lpstr>
      <vt:lpstr>17th Century</vt:lpstr>
      <vt:lpstr>The Queens Closet Opened</vt:lpstr>
      <vt:lpstr>PowerPoint 簡報</vt:lpstr>
      <vt:lpstr>To make a Cake the way of the Royal Princess, the Lady Elizabeth, daughter to King CHARLES the first </vt:lpstr>
      <vt:lpstr>Reference</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English Cookbooks</dc:title>
  <dc:creator>sandy wang</dc:creator>
  <cp:lastModifiedBy>sandy wang</cp:lastModifiedBy>
  <cp:revision>39</cp:revision>
  <dcterms:created xsi:type="dcterms:W3CDTF">2015-06-01T13:13:28Z</dcterms:created>
  <dcterms:modified xsi:type="dcterms:W3CDTF">2015-06-12T01:55:07Z</dcterms:modified>
</cp:coreProperties>
</file>